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tteron" panose="02000503000000020003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ugrats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svg"/><Relationship Id="rId18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23" Type="http://schemas.openxmlformats.org/officeDocument/2006/relationships/image" Target="../media/image30.svg"/><Relationship Id="rId10" Type="http://schemas.openxmlformats.org/officeDocument/2006/relationships/image" Target="../media/image35.png"/><Relationship Id="rId19" Type="http://schemas.openxmlformats.org/officeDocument/2006/relationships/image" Target="../media/image26.svg"/><Relationship Id="rId4" Type="http://schemas.openxmlformats.org/officeDocument/2006/relationships/image" Target="../media/image31.png"/><Relationship Id="rId9" Type="http://schemas.openxmlformats.org/officeDocument/2006/relationships/image" Target="../media/image24.svg"/><Relationship Id="rId14" Type="http://schemas.openxmlformats.org/officeDocument/2006/relationships/image" Target="../media/image39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sv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29.png"/><Relationship Id="rId19" Type="http://schemas.openxmlformats.org/officeDocument/2006/relationships/image" Target="../media/image58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8189099" y="2745747"/>
            <a:ext cx="2180844" cy="3348705"/>
          </a:xfrm>
          <a:custGeom>
            <a:avLst/>
            <a:gdLst/>
            <a:ahLst/>
            <a:cxnLst/>
            <a:rect l="l" t="t" r="r" b="b"/>
            <a:pathLst>
              <a:path w="2180844" h="3348705">
                <a:moveTo>
                  <a:pt x="0" y="0"/>
                </a:moveTo>
                <a:lnTo>
                  <a:pt x="2180844" y="0"/>
                </a:lnTo>
                <a:lnTo>
                  <a:pt x="2180844" y="3348705"/>
                </a:lnTo>
                <a:lnTo>
                  <a:pt x="0" y="3348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01283" y="6094452"/>
            <a:ext cx="1895186" cy="2226357"/>
          </a:xfrm>
          <a:custGeom>
            <a:avLst/>
            <a:gdLst/>
            <a:ahLst/>
            <a:cxnLst/>
            <a:rect l="l" t="t" r="r" b="b"/>
            <a:pathLst>
              <a:path w="1895186" h="2226357">
                <a:moveTo>
                  <a:pt x="0" y="0"/>
                </a:moveTo>
                <a:lnTo>
                  <a:pt x="1895186" y="0"/>
                </a:lnTo>
                <a:lnTo>
                  <a:pt x="1895186" y="2226357"/>
                </a:lnTo>
                <a:lnTo>
                  <a:pt x="0" y="2226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06240" y="1028700"/>
            <a:ext cx="2085273" cy="3492431"/>
          </a:xfrm>
          <a:custGeom>
            <a:avLst/>
            <a:gdLst/>
            <a:ahLst/>
            <a:cxnLst/>
            <a:rect l="l" t="t" r="r" b="b"/>
            <a:pathLst>
              <a:path w="2085273" h="3492431">
                <a:moveTo>
                  <a:pt x="0" y="0"/>
                </a:moveTo>
                <a:lnTo>
                  <a:pt x="2085272" y="0"/>
                </a:lnTo>
                <a:lnTo>
                  <a:pt x="2085272" y="3492431"/>
                </a:lnTo>
                <a:lnTo>
                  <a:pt x="0" y="3492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86555" y="4084501"/>
            <a:ext cx="2287310" cy="3101437"/>
          </a:xfrm>
          <a:custGeom>
            <a:avLst/>
            <a:gdLst/>
            <a:ahLst/>
            <a:cxnLst/>
            <a:rect l="l" t="t" r="r" b="b"/>
            <a:pathLst>
              <a:path w="2287310" h="3101437">
                <a:moveTo>
                  <a:pt x="0" y="0"/>
                </a:moveTo>
                <a:lnTo>
                  <a:pt x="2287310" y="0"/>
                </a:lnTo>
                <a:lnTo>
                  <a:pt x="2287310" y="3101437"/>
                </a:lnTo>
                <a:lnTo>
                  <a:pt x="0" y="3101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059459" y="7168434"/>
            <a:ext cx="484729" cy="3086100"/>
            <a:chOff x="0" y="0"/>
            <a:chExt cx="12766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665" cy="812800"/>
            </a:xfrm>
            <a:custGeom>
              <a:avLst/>
              <a:gdLst/>
              <a:ahLst/>
              <a:cxnLst/>
              <a:rect l="l" t="t" r="r" b="b"/>
              <a:pathLst>
                <a:path w="127665" h="812800">
                  <a:moveTo>
                    <a:pt x="0" y="0"/>
                  </a:moveTo>
                  <a:lnTo>
                    <a:pt x="127665" y="0"/>
                  </a:lnTo>
                  <a:lnTo>
                    <a:pt x="127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104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27665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549384" y="6663610"/>
            <a:ext cx="1681924" cy="3509090"/>
          </a:xfrm>
          <a:custGeom>
            <a:avLst/>
            <a:gdLst/>
            <a:ahLst/>
            <a:cxnLst/>
            <a:rect l="l" t="t" r="r" b="b"/>
            <a:pathLst>
              <a:path w="1681924" h="4114800">
                <a:moveTo>
                  <a:pt x="0" y="0"/>
                </a:moveTo>
                <a:lnTo>
                  <a:pt x="1681925" y="0"/>
                </a:lnTo>
                <a:lnTo>
                  <a:pt x="1681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1" b="-17262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17" name="TextBox 17"/>
          <p:cNvSpPr txBox="1"/>
          <p:nvPr/>
        </p:nvSpPr>
        <p:spPr>
          <a:xfrm>
            <a:off x="1285952" y="1508524"/>
            <a:ext cx="8717880" cy="229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46"/>
              </a:lnSpc>
            </a:pPr>
            <a:r>
              <a:rPr lang="en-US" sz="8284">
                <a:solidFill>
                  <a:srgbClr val="F1DEDA"/>
                </a:solidFill>
                <a:latin typeface="Atteron"/>
                <a:ea typeface="Atteron"/>
                <a:cs typeface="Atteron"/>
                <a:sym typeface="Atteron"/>
              </a:rPr>
              <a:t>Гайд по барам минска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562054" y="7200900"/>
            <a:ext cx="527878" cy="3086100"/>
            <a:chOff x="0" y="0"/>
            <a:chExt cx="13903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9030" cy="812800"/>
            </a:xfrm>
            <a:custGeom>
              <a:avLst/>
              <a:gdLst/>
              <a:ahLst/>
              <a:cxnLst/>
              <a:rect l="l" t="t" r="r" b="b"/>
              <a:pathLst>
                <a:path w="139030" h="812800">
                  <a:moveTo>
                    <a:pt x="0" y="0"/>
                  </a:moveTo>
                  <a:lnTo>
                    <a:pt x="139030" y="0"/>
                  </a:lnTo>
                  <a:lnTo>
                    <a:pt x="13903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D104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3903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646369" y="2330631"/>
            <a:ext cx="922843" cy="830231"/>
            <a:chOff x="0" y="0"/>
            <a:chExt cx="243053" cy="2186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3053" cy="218662"/>
            </a:xfrm>
            <a:custGeom>
              <a:avLst/>
              <a:gdLst/>
              <a:ahLst/>
              <a:cxnLst/>
              <a:rect l="l" t="t" r="r" b="b"/>
              <a:pathLst>
                <a:path w="243053" h="218662">
                  <a:moveTo>
                    <a:pt x="0" y="0"/>
                  </a:moveTo>
                  <a:lnTo>
                    <a:pt x="243053" y="0"/>
                  </a:lnTo>
                  <a:lnTo>
                    <a:pt x="243053" y="218662"/>
                  </a:lnTo>
                  <a:lnTo>
                    <a:pt x="0" y="218662"/>
                  </a:lnTo>
                  <a:close/>
                </a:path>
              </a:pathLst>
            </a:custGeom>
            <a:solidFill>
              <a:srgbClr val="2D10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243053" cy="247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836419" y="6870416"/>
            <a:ext cx="1979148" cy="3302284"/>
          </a:xfrm>
          <a:custGeom>
            <a:avLst/>
            <a:gdLst/>
            <a:ahLst/>
            <a:cxnLst/>
            <a:rect l="l" t="t" r="r" b="b"/>
            <a:pathLst>
              <a:path w="1979148" h="3682136">
                <a:moveTo>
                  <a:pt x="0" y="0"/>
                </a:moveTo>
                <a:lnTo>
                  <a:pt x="1979149" y="0"/>
                </a:lnTo>
                <a:lnTo>
                  <a:pt x="1979149" y="3682137"/>
                </a:lnTo>
                <a:lnTo>
                  <a:pt x="0" y="3682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" b="-11502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173865" y="1510895"/>
            <a:ext cx="2376297" cy="4114800"/>
          </a:xfrm>
          <a:custGeom>
            <a:avLst/>
            <a:gdLst/>
            <a:ahLst/>
            <a:cxnLst/>
            <a:rect l="l" t="t" r="r" b="b"/>
            <a:pathLst>
              <a:path w="2376297" h="4114800">
                <a:moveTo>
                  <a:pt x="0" y="0"/>
                </a:moveTo>
                <a:lnTo>
                  <a:pt x="2376297" y="0"/>
                </a:lnTo>
                <a:lnTo>
                  <a:pt x="23762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285952" y="4738369"/>
            <a:ext cx="6916748" cy="451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968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Подготовили студентки 3 курса специальности “Менеджмент(в сфере международного туризма)” ФМО БГУ</a:t>
            </a:r>
          </a:p>
          <a:p>
            <a:pPr algn="l">
              <a:lnSpc>
                <a:spcPts val="3919"/>
              </a:lnSpc>
            </a:pPr>
            <a:endParaRPr lang="en-US" sz="2799" spc="968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algn="l">
              <a:lnSpc>
                <a:spcPts val="3919"/>
              </a:lnSpc>
            </a:pPr>
            <a:r>
              <a:rPr lang="en-US" sz="2799" spc="968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Пыхалова Анастасия Стрельцова Анастасия</a:t>
            </a: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spc="968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Якимович Елена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11517" y="2480093"/>
            <a:ext cx="9551720" cy="6373084"/>
          </a:xfrm>
          <a:custGeom>
            <a:avLst/>
            <a:gdLst/>
            <a:ahLst/>
            <a:cxnLst/>
            <a:rect l="l" t="t" r="r" b="b"/>
            <a:pathLst>
              <a:path w="9551720" h="6373084">
                <a:moveTo>
                  <a:pt x="0" y="0"/>
                </a:moveTo>
                <a:lnTo>
                  <a:pt x="9551719" y="0"/>
                </a:lnTo>
                <a:lnTo>
                  <a:pt x="9551719" y="6373084"/>
                </a:lnTo>
                <a:lnTo>
                  <a:pt x="0" y="6373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922818" y="3606317"/>
            <a:ext cx="6336482" cy="297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4 бара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Архитектура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Близость к основным достопримечательностям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Историческая значимость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8849" y="1066800"/>
            <a:ext cx="9250303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4 “Карла Маркса”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604990" y="2178273"/>
            <a:ext cx="5784905" cy="7231131"/>
          </a:xfrm>
          <a:custGeom>
            <a:avLst/>
            <a:gdLst/>
            <a:ahLst/>
            <a:cxnLst/>
            <a:rect l="l" t="t" r="r" b="b"/>
            <a:pathLst>
              <a:path w="5784905" h="7231131">
                <a:moveTo>
                  <a:pt x="0" y="0"/>
                </a:moveTo>
                <a:lnTo>
                  <a:pt x="5784905" y="0"/>
                </a:lnTo>
                <a:lnTo>
                  <a:pt x="5784905" y="7231131"/>
                </a:lnTo>
                <a:lnTo>
                  <a:pt x="0" y="7231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622316" y="2877655"/>
            <a:ext cx="6336482" cy="443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3 бара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Уникальная атмосфера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Сама является местной достопримечательностью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Фудкорты, ярмарки, выставки, фестивали и другие мероприятия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Доступность и удобство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7443" y="1117103"/>
            <a:ext cx="7293115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5 “Песочница”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798085"/>
            <a:ext cx="7677620" cy="95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0"/>
              </a:lnSpc>
            </a:pPr>
            <a:r>
              <a:rPr lang="en-US" sz="5521" spc="27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6 “Молодёжная”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8706320" y="767113"/>
            <a:ext cx="0" cy="8727842"/>
          </a:xfrm>
          <a:prstGeom prst="line">
            <a:avLst/>
          </a:prstGeom>
          <a:ln w="38100" cap="flat">
            <a:solidFill>
              <a:srgbClr val="F1DED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377865" y="1730110"/>
            <a:ext cx="6979290" cy="4649952"/>
          </a:xfrm>
          <a:custGeom>
            <a:avLst/>
            <a:gdLst/>
            <a:ahLst/>
            <a:cxnLst/>
            <a:rect l="l" t="t" r="r" b="b"/>
            <a:pathLst>
              <a:path w="6979290" h="4649952">
                <a:moveTo>
                  <a:pt x="0" y="0"/>
                </a:moveTo>
                <a:lnTo>
                  <a:pt x="6979290" y="0"/>
                </a:lnTo>
                <a:lnTo>
                  <a:pt x="6979290" y="4649952"/>
                </a:lnTo>
                <a:lnTo>
                  <a:pt x="0" y="4649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82778" y="1753209"/>
            <a:ext cx="6912949" cy="4603755"/>
          </a:xfrm>
          <a:custGeom>
            <a:avLst/>
            <a:gdLst/>
            <a:ahLst/>
            <a:cxnLst/>
            <a:rect l="l" t="t" r="r" b="b"/>
            <a:pathLst>
              <a:path w="6912949" h="4603755">
                <a:moveTo>
                  <a:pt x="0" y="0"/>
                </a:moveTo>
                <a:lnTo>
                  <a:pt x="6912950" y="0"/>
                </a:lnTo>
                <a:lnTo>
                  <a:pt x="6912950" y="4603755"/>
                </a:lnTo>
                <a:lnTo>
                  <a:pt x="0" y="4603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7" t="-88527" r="-462" b="-1360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9269" y="6490863"/>
            <a:ext cx="6336482" cy="200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2 бара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Аутентичность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Тихая и уютная местность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42077" y="798085"/>
            <a:ext cx="8770819" cy="95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0"/>
              </a:lnSpc>
            </a:pPr>
            <a:r>
              <a:rPr lang="en-US" sz="5521" spc="27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7 “дополнительно”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59246" y="6490863"/>
            <a:ext cx="6336482" cy="295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4 бара</a:t>
            </a:r>
          </a:p>
          <a:p>
            <a:pPr algn="l">
              <a:lnSpc>
                <a:spcPts val="3635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Сложно объединить в группу, однако из-за их интересного предложения они очень рекомендованы к посещению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171350" y="5022611"/>
            <a:ext cx="2274613" cy="2475769"/>
          </a:xfrm>
          <a:custGeom>
            <a:avLst/>
            <a:gdLst/>
            <a:ahLst/>
            <a:cxnLst/>
            <a:rect l="l" t="t" r="r" b="b"/>
            <a:pathLst>
              <a:path w="2274613" h="2475769">
                <a:moveTo>
                  <a:pt x="0" y="0"/>
                </a:moveTo>
                <a:lnTo>
                  <a:pt x="2274614" y="0"/>
                </a:lnTo>
                <a:lnTo>
                  <a:pt x="2274614" y="2475769"/>
                </a:lnTo>
                <a:lnTo>
                  <a:pt x="0" y="2475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16450" y="3124512"/>
            <a:ext cx="2312788" cy="3135984"/>
          </a:xfrm>
          <a:custGeom>
            <a:avLst/>
            <a:gdLst/>
            <a:ahLst/>
            <a:cxnLst/>
            <a:rect l="l" t="t" r="r" b="b"/>
            <a:pathLst>
              <a:path w="2312788" h="3135984">
                <a:moveTo>
                  <a:pt x="0" y="0"/>
                </a:moveTo>
                <a:lnTo>
                  <a:pt x="2312788" y="0"/>
                </a:lnTo>
                <a:lnTo>
                  <a:pt x="2312788" y="3135984"/>
                </a:lnTo>
                <a:lnTo>
                  <a:pt x="0" y="3135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83565" y="1808879"/>
            <a:ext cx="1925744" cy="3334621"/>
          </a:xfrm>
          <a:custGeom>
            <a:avLst/>
            <a:gdLst/>
            <a:ahLst/>
            <a:cxnLst/>
            <a:rect l="l" t="t" r="r" b="b"/>
            <a:pathLst>
              <a:path w="1925744" h="3334621">
                <a:moveTo>
                  <a:pt x="0" y="0"/>
                </a:moveTo>
                <a:lnTo>
                  <a:pt x="1925744" y="0"/>
                </a:lnTo>
                <a:lnTo>
                  <a:pt x="1925744" y="3334621"/>
                </a:lnTo>
                <a:lnTo>
                  <a:pt x="0" y="3334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96701" y="1758304"/>
            <a:ext cx="813082" cy="1743875"/>
          </a:xfrm>
          <a:custGeom>
            <a:avLst/>
            <a:gdLst/>
            <a:ahLst/>
            <a:cxnLst/>
            <a:rect l="l" t="t" r="r" b="b"/>
            <a:pathLst>
              <a:path w="813082" h="1743875">
                <a:moveTo>
                  <a:pt x="0" y="0"/>
                </a:moveTo>
                <a:lnTo>
                  <a:pt x="813082" y="0"/>
                </a:lnTo>
                <a:lnTo>
                  <a:pt x="813082" y="1743875"/>
                </a:lnTo>
                <a:lnTo>
                  <a:pt x="0" y="1743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09309" y="3804968"/>
            <a:ext cx="587392" cy="615877"/>
          </a:xfrm>
          <a:custGeom>
            <a:avLst/>
            <a:gdLst/>
            <a:ahLst/>
            <a:cxnLst/>
            <a:rect l="l" t="t" r="r" b="b"/>
            <a:pathLst>
              <a:path w="587392" h="615877">
                <a:moveTo>
                  <a:pt x="0" y="0"/>
                </a:moveTo>
                <a:lnTo>
                  <a:pt x="587392" y="0"/>
                </a:lnTo>
                <a:lnTo>
                  <a:pt x="587392" y="615876"/>
                </a:lnTo>
                <a:lnTo>
                  <a:pt x="0" y="615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26386" flipH="1">
            <a:off x="14276603" y="7169949"/>
            <a:ext cx="1270535" cy="1316617"/>
          </a:xfrm>
          <a:custGeom>
            <a:avLst/>
            <a:gdLst/>
            <a:ahLst/>
            <a:cxnLst/>
            <a:rect l="l" t="t" r="r" b="b"/>
            <a:pathLst>
              <a:path w="1270535" h="1316617">
                <a:moveTo>
                  <a:pt x="1270536" y="0"/>
                </a:moveTo>
                <a:lnTo>
                  <a:pt x="0" y="0"/>
                </a:lnTo>
                <a:lnTo>
                  <a:pt x="0" y="1316617"/>
                </a:lnTo>
                <a:lnTo>
                  <a:pt x="1270536" y="1316617"/>
                </a:lnTo>
                <a:lnTo>
                  <a:pt x="12705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89014" y="4803851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91980" y="7498380"/>
            <a:ext cx="767398" cy="767398"/>
          </a:xfrm>
          <a:custGeom>
            <a:avLst/>
            <a:gdLst/>
            <a:ahLst/>
            <a:cxnLst/>
            <a:rect l="l" t="t" r="r" b="b"/>
            <a:pathLst>
              <a:path w="767398" h="767398">
                <a:moveTo>
                  <a:pt x="0" y="0"/>
                </a:moveTo>
                <a:lnTo>
                  <a:pt x="767397" y="0"/>
                </a:lnTo>
                <a:lnTo>
                  <a:pt x="767397" y="767398"/>
                </a:lnTo>
                <a:lnTo>
                  <a:pt x="0" y="767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4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11750" y="914400"/>
            <a:ext cx="10547627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продвижение гайда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3633" y="2059504"/>
            <a:ext cx="9612572" cy="719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Социальные сети (публикации, хештеги)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Коллаборации с блогерами и инфлюенсерами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Сотрудничество с турфирмами и гостиницами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Онлайн-реклама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Наклейки QR кодов по городу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Сотрудничество с барами для предложения эксклюзивных скидок или акций для пользователей гайда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080338" y="5574370"/>
            <a:ext cx="1492796" cy="3008153"/>
          </a:xfrm>
          <a:custGeom>
            <a:avLst/>
            <a:gdLst/>
            <a:ahLst/>
            <a:cxnLst/>
            <a:rect l="l" t="t" r="r" b="b"/>
            <a:pathLst>
              <a:path w="1492796" h="3008153">
                <a:moveTo>
                  <a:pt x="0" y="0"/>
                </a:moveTo>
                <a:lnTo>
                  <a:pt x="1492796" y="0"/>
                </a:lnTo>
                <a:lnTo>
                  <a:pt x="1492796" y="3008153"/>
                </a:lnTo>
                <a:lnTo>
                  <a:pt x="0" y="3008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3134" y="2630241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7" y="0"/>
                </a:lnTo>
                <a:lnTo>
                  <a:pt x="1187297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62444" y="3947230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8" y="0"/>
                </a:lnTo>
                <a:lnTo>
                  <a:pt x="1187298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29958" y="5728438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6736" y="1235383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6147" y="2938121"/>
            <a:ext cx="679301" cy="679301"/>
          </a:xfrm>
          <a:custGeom>
            <a:avLst/>
            <a:gdLst/>
            <a:ahLst/>
            <a:cxnLst/>
            <a:rect l="l" t="t" r="r" b="b"/>
            <a:pathLst>
              <a:path w="679301" h="679301">
                <a:moveTo>
                  <a:pt x="0" y="0"/>
                </a:moveTo>
                <a:lnTo>
                  <a:pt x="679301" y="0"/>
                </a:lnTo>
                <a:lnTo>
                  <a:pt x="679301" y="679301"/>
                </a:lnTo>
                <a:lnTo>
                  <a:pt x="0" y="67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3872028">
            <a:off x="13046414" y="2418656"/>
            <a:ext cx="754298" cy="810154"/>
            <a:chOff x="0" y="0"/>
            <a:chExt cx="479291" cy="5147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291" cy="514782"/>
            </a:xfrm>
            <a:custGeom>
              <a:avLst/>
              <a:gdLst/>
              <a:ahLst/>
              <a:cxnLst/>
              <a:rect l="l" t="t" r="r" b="b"/>
              <a:pathLst>
                <a:path w="479291" h="514782">
                  <a:moveTo>
                    <a:pt x="239645" y="0"/>
                  </a:moveTo>
                  <a:lnTo>
                    <a:pt x="239645" y="0"/>
                  </a:lnTo>
                  <a:cubicBezTo>
                    <a:pt x="371998" y="0"/>
                    <a:pt x="479291" y="107293"/>
                    <a:pt x="479291" y="239645"/>
                  </a:cubicBezTo>
                  <a:lnTo>
                    <a:pt x="479291" y="275137"/>
                  </a:lnTo>
                  <a:cubicBezTo>
                    <a:pt x="479291" y="407489"/>
                    <a:pt x="371998" y="514782"/>
                    <a:pt x="239645" y="514782"/>
                  </a:cubicBezTo>
                  <a:lnTo>
                    <a:pt x="239645" y="514782"/>
                  </a:lnTo>
                  <a:cubicBezTo>
                    <a:pt x="107293" y="514782"/>
                    <a:pt x="0" y="407489"/>
                    <a:pt x="0" y="275137"/>
                  </a:cubicBezTo>
                  <a:lnTo>
                    <a:pt x="0" y="239645"/>
                  </a:lnTo>
                  <a:cubicBezTo>
                    <a:pt x="0" y="107293"/>
                    <a:pt x="107293" y="0"/>
                    <a:pt x="23964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79291" cy="543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6737706">
            <a:off x="11362570" y="7216423"/>
            <a:ext cx="587154" cy="610042"/>
            <a:chOff x="0" y="0"/>
            <a:chExt cx="534661" cy="5555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3899627">
            <a:off x="11756165" y="7603771"/>
            <a:ext cx="587154" cy="610042"/>
            <a:chOff x="0" y="0"/>
            <a:chExt cx="534661" cy="5555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2081557">
            <a:off x="13222542" y="3079298"/>
            <a:ext cx="723080" cy="726755"/>
            <a:chOff x="0" y="0"/>
            <a:chExt cx="582205" cy="5851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56965" y="0"/>
                  </a:moveTo>
                  <a:lnTo>
                    <a:pt x="325240" y="0"/>
                  </a:lnTo>
                  <a:cubicBezTo>
                    <a:pt x="393392" y="0"/>
                    <a:pt x="458752" y="27073"/>
                    <a:pt x="506942" y="75263"/>
                  </a:cubicBezTo>
                  <a:cubicBezTo>
                    <a:pt x="555132" y="123453"/>
                    <a:pt x="582205" y="188813"/>
                    <a:pt x="582205" y="256965"/>
                  </a:cubicBezTo>
                  <a:lnTo>
                    <a:pt x="582205" y="328199"/>
                  </a:lnTo>
                  <a:cubicBezTo>
                    <a:pt x="582205" y="396351"/>
                    <a:pt x="555132" y="461711"/>
                    <a:pt x="506942" y="509901"/>
                  </a:cubicBezTo>
                  <a:cubicBezTo>
                    <a:pt x="458752" y="558091"/>
                    <a:pt x="393392" y="585164"/>
                    <a:pt x="325240" y="585164"/>
                  </a:cubicBezTo>
                  <a:lnTo>
                    <a:pt x="256965" y="585164"/>
                  </a:lnTo>
                  <a:cubicBezTo>
                    <a:pt x="188813" y="585164"/>
                    <a:pt x="123453" y="558091"/>
                    <a:pt x="75263" y="509901"/>
                  </a:cubicBezTo>
                  <a:cubicBezTo>
                    <a:pt x="27073" y="461711"/>
                    <a:pt x="0" y="396351"/>
                    <a:pt x="0" y="328199"/>
                  </a:cubicBezTo>
                  <a:lnTo>
                    <a:pt x="0" y="256965"/>
                  </a:lnTo>
                  <a:cubicBezTo>
                    <a:pt x="0" y="188813"/>
                    <a:pt x="27073" y="123453"/>
                    <a:pt x="75263" y="75263"/>
                  </a:cubicBezTo>
                  <a:cubicBezTo>
                    <a:pt x="123453" y="27073"/>
                    <a:pt x="188813" y="0"/>
                    <a:pt x="2569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49115" y="856048"/>
            <a:ext cx="7174954" cy="3434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9"/>
              </a:lnSpc>
            </a:pPr>
            <a:r>
              <a:rPr lang="en-US" sz="6549" spc="32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возможные дальнейшие доработки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4118685"/>
            <a:ext cx="9833744" cy="525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Сайт и онлайн-бронирование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Перевод на разные языки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Отзывы и рекомендации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Мобильное приложение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Печатные материалы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Расширение списка баров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Добавление фотографий, меню и цен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Тематические экскурсии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003832" y="923535"/>
            <a:ext cx="6488196" cy="8439929"/>
          </a:xfrm>
          <a:custGeom>
            <a:avLst/>
            <a:gdLst/>
            <a:ahLst/>
            <a:cxnLst/>
            <a:rect l="l" t="t" r="r" b="b"/>
            <a:pathLst>
              <a:path w="6488196" h="8439929">
                <a:moveTo>
                  <a:pt x="0" y="0"/>
                </a:moveTo>
                <a:lnTo>
                  <a:pt x="6488195" y="0"/>
                </a:lnTo>
                <a:lnTo>
                  <a:pt x="6488195" y="8439930"/>
                </a:lnTo>
                <a:lnTo>
                  <a:pt x="0" y="843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85952" y="1508524"/>
            <a:ext cx="8717880" cy="229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46"/>
              </a:lnSpc>
            </a:pPr>
            <a:r>
              <a:rPr lang="en-US" sz="8284">
                <a:solidFill>
                  <a:srgbClr val="F1DEDA"/>
                </a:solidFill>
                <a:latin typeface="Atteron"/>
                <a:ea typeface="Atteron"/>
                <a:cs typeface="Atteron"/>
                <a:sym typeface="Atteron"/>
              </a:rPr>
              <a:t>спасибо за внимание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5952" y="7710169"/>
            <a:ext cx="6916748" cy="105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spc="968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Будем рады Вашим вопросам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171350" y="5022611"/>
            <a:ext cx="2274613" cy="2475769"/>
          </a:xfrm>
          <a:custGeom>
            <a:avLst/>
            <a:gdLst/>
            <a:ahLst/>
            <a:cxnLst/>
            <a:rect l="l" t="t" r="r" b="b"/>
            <a:pathLst>
              <a:path w="2274613" h="2475769">
                <a:moveTo>
                  <a:pt x="0" y="0"/>
                </a:moveTo>
                <a:lnTo>
                  <a:pt x="2274614" y="0"/>
                </a:lnTo>
                <a:lnTo>
                  <a:pt x="2274614" y="2475769"/>
                </a:lnTo>
                <a:lnTo>
                  <a:pt x="0" y="2475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16450" y="3124512"/>
            <a:ext cx="2312788" cy="3135984"/>
          </a:xfrm>
          <a:custGeom>
            <a:avLst/>
            <a:gdLst/>
            <a:ahLst/>
            <a:cxnLst/>
            <a:rect l="l" t="t" r="r" b="b"/>
            <a:pathLst>
              <a:path w="2312788" h="3135984">
                <a:moveTo>
                  <a:pt x="0" y="0"/>
                </a:moveTo>
                <a:lnTo>
                  <a:pt x="2312788" y="0"/>
                </a:lnTo>
                <a:lnTo>
                  <a:pt x="2312788" y="3135984"/>
                </a:lnTo>
                <a:lnTo>
                  <a:pt x="0" y="3135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83565" y="1808879"/>
            <a:ext cx="1925744" cy="3334621"/>
          </a:xfrm>
          <a:custGeom>
            <a:avLst/>
            <a:gdLst/>
            <a:ahLst/>
            <a:cxnLst/>
            <a:rect l="l" t="t" r="r" b="b"/>
            <a:pathLst>
              <a:path w="1925744" h="3334621">
                <a:moveTo>
                  <a:pt x="0" y="0"/>
                </a:moveTo>
                <a:lnTo>
                  <a:pt x="1925744" y="0"/>
                </a:lnTo>
                <a:lnTo>
                  <a:pt x="1925744" y="3334621"/>
                </a:lnTo>
                <a:lnTo>
                  <a:pt x="0" y="3334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96701" y="1758304"/>
            <a:ext cx="813082" cy="1743875"/>
          </a:xfrm>
          <a:custGeom>
            <a:avLst/>
            <a:gdLst/>
            <a:ahLst/>
            <a:cxnLst/>
            <a:rect l="l" t="t" r="r" b="b"/>
            <a:pathLst>
              <a:path w="813082" h="1743875">
                <a:moveTo>
                  <a:pt x="0" y="0"/>
                </a:moveTo>
                <a:lnTo>
                  <a:pt x="813082" y="0"/>
                </a:lnTo>
                <a:lnTo>
                  <a:pt x="813082" y="1743875"/>
                </a:lnTo>
                <a:lnTo>
                  <a:pt x="0" y="1743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09309" y="3804968"/>
            <a:ext cx="587392" cy="615877"/>
          </a:xfrm>
          <a:custGeom>
            <a:avLst/>
            <a:gdLst/>
            <a:ahLst/>
            <a:cxnLst/>
            <a:rect l="l" t="t" r="r" b="b"/>
            <a:pathLst>
              <a:path w="587392" h="615877">
                <a:moveTo>
                  <a:pt x="0" y="0"/>
                </a:moveTo>
                <a:lnTo>
                  <a:pt x="587392" y="0"/>
                </a:lnTo>
                <a:lnTo>
                  <a:pt x="587392" y="615876"/>
                </a:lnTo>
                <a:lnTo>
                  <a:pt x="0" y="615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26386" flipH="1">
            <a:off x="14276603" y="7169949"/>
            <a:ext cx="1270535" cy="1316617"/>
          </a:xfrm>
          <a:custGeom>
            <a:avLst/>
            <a:gdLst/>
            <a:ahLst/>
            <a:cxnLst/>
            <a:rect l="l" t="t" r="r" b="b"/>
            <a:pathLst>
              <a:path w="1270535" h="1316617">
                <a:moveTo>
                  <a:pt x="1270536" y="0"/>
                </a:moveTo>
                <a:lnTo>
                  <a:pt x="0" y="0"/>
                </a:lnTo>
                <a:lnTo>
                  <a:pt x="0" y="1316617"/>
                </a:lnTo>
                <a:lnTo>
                  <a:pt x="1270536" y="1316617"/>
                </a:lnTo>
                <a:lnTo>
                  <a:pt x="12705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89014" y="4803851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91980" y="7498380"/>
            <a:ext cx="767398" cy="767398"/>
          </a:xfrm>
          <a:custGeom>
            <a:avLst/>
            <a:gdLst/>
            <a:ahLst/>
            <a:cxnLst/>
            <a:rect l="l" t="t" r="r" b="b"/>
            <a:pathLst>
              <a:path w="767398" h="767398">
                <a:moveTo>
                  <a:pt x="0" y="0"/>
                </a:moveTo>
                <a:lnTo>
                  <a:pt x="767397" y="0"/>
                </a:lnTo>
                <a:lnTo>
                  <a:pt x="767397" y="767398"/>
                </a:lnTo>
                <a:lnTo>
                  <a:pt x="0" y="767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4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61681" y="1310120"/>
            <a:ext cx="9330299" cy="216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Заинтересованные стороны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9408" y="3479526"/>
            <a:ext cx="9612572" cy="590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Молодёжь и взрослые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Пары и компании друзей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Туристы и местные жители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Любители спорта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Бизнесмены и деловые путешественники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Туристические организации (гостиницы, турфирмы)</a:t>
            </a:r>
          </a:p>
          <a:p>
            <a:pPr marL="788107" lvl="1" indent="-394053" algn="l">
              <a:lnSpc>
                <a:spcPts val="5146"/>
              </a:lnSpc>
              <a:buFont typeface="Arial"/>
              <a:buChar char="•"/>
            </a:pPr>
            <a:r>
              <a:rPr lang="en-US" sz="36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Владельцы баров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428642">
            <a:off x="12219854" y="3322028"/>
            <a:ext cx="1224309" cy="1255702"/>
          </a:xfrm>
          <a:custGeom>
            <a:avLst/>
            <a:gdLst/>
            <a:ahLst/>
            <a:cxnLst/>
            <a:rect l="l" t="t" r="r" b="b"/>
            <a:pathLst>
              <a:path w="1224309" h="1255702">
                <a:moveTo>
                  <a:pt x="0" y="0"/>
                </a:moveTo>
                <a:lnTo>
                  <a:pt x="1224309" y="0"/>
                </a:lnTo>
                <a:lnTo>
                  <a:pt x="1224309" y="1255701"/>
                </a:lnTo>
                <a:lnTo>
                  <a:pt x="0" y="1255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23778">
            <a:off x="14844572" y="6289548"/>
            <a:ext cx="1299096" cy="722622"/>
          </a:xfrm>
          <a:custGeom>
            <a:avLst/>
            <a:gdLst/>
            <a:ahLst/>
            <a:cxnLst/>
            <a:rect l="l" t="t" r="r" b="b"/>
            <a:pathLst>
              <a:path w="1299096" h="722622">
                <a:moveTo>
                  <a:pt x="0" y="0"/>
                </a:moveTo>
                <a:lnTo>
                  <a:pt x="1299096" y="0"/>
                </a:lnTo>
                <a:lnTo>
                  <a:pt x="1299096" y="722622"/>
                </a:lnTo>
                <a:lnTo>
                  <a:pt x="0" y="722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84948" y="2606200"/>
            <a:ext cx="933734" cy="2002647"/>
          </a:xfrm>
          <a:custGeom>
            <a:avLst/>
            <a:gdLst/>
            <a:ahLst/>
            <a:cxnLst/>
            <a:rect l="l" t="t" r="r" b="b"/>
            <a:pathLst>
              <a:path w="933734" h="2002647">
                <a:moveTo>
                  <a:pt x="0" y="0"/>
                </a:moveTo>
                <a:lnTo>
                  <a:pt x="933734" y="0"/>
                </a:lnTo>
                <a:lnTo>
                  <a:pt x="933734" y="2002647"/>
                </a:lnTo>
                <a:lnTo>
                  <a:pt x="0" y="2002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91693" y="7209414"/>
            <a:ext cx="717479" cy="717479"/>
          </a:xfrm>
          <a:custGeom>
            <a:avLst/>
            <a:gdLst/>
            <a:ahLst/>
            <a:cxnLst/>
            <a:rect l="l" t="t" r="r" b="b"/>
            <a:pathLst>
              <a:path w="717479" h="717479">
                <a:moveTo>
                  <a:pt x="0" y="0"/>
                </a:moveTo>
                <a:lnTo>
                  <a:pt x="717479" y="0"/>
                </a:lnTo>
                <a:lnTo>
                  <a:pt x="717479" y="717479"/>
                </a:lnTo>
                <a:lnTo>
                  <a:pt x="0" y="717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76851" y="2003173"/>
            <a:ext cx="1591156" cy="2491047"/>
          </a:xfrm>
          <a:custGeom>
            <a:avLst/>
            <a:gdLst/>
            <a:ahLst/>
            <a:cxnLst/>
            <a:rect l="l" t="t" r="r" b="b"/>
            <a:pathLst>
              <a:path w="1591156" h="2491047">
                <a:moveTo>
                  <a:pt x="0" y="0"/>
                </a:moveTo>
                <a:lnTo>
                  <a:pt x="1591157" y="0"/>
                </a:lnTo>
                <a:lnTo>
                  <a:pt x="1591157" y="2491048"/>
                </a:lnTo>
                <a:lnTo>
                  <a:pt x="0" y="24910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35982">
            <a:off x="9983212" y="4974320"/>
            <a:ext cx="1848786" cy="1767902"/>
          </a:xfrm>
          <a:custGeom>
            <a:avLst/>
            <a:gdLst/>
            <a:ahLst/>
            <a:cxnLst/>
            <a:rect l="l" t="t" r="r" b="b"/>
            <a:pathLst>
              <a:path w="1848786" h="1767902">
                <a:moveTo>
                  <a:pt x="0" y="0"/>
                </a:moveTo>
                <a:lnTo>
                  <a:pt x="1848786" y="0"/>
                </a:lnTo>
                <a:lnTo>
                  <a:pt x="1848786" y="1767902"/>
                </a:lnTo>
                <a:lnTo>
                  <a:pt x="0" y="17679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21953" y="5088781"/>
            <a:ext cx="1292110" cy="1140287"/>
          </a:xfrm>
          <a:custGeom>
            <a:avLst/>
            <a:gdLst/>
            <a:ahLst/>
            <a:cxnLst/>
            <a:rect l="l" t="t" r="r" b="b"/>
            <a:pathLst>
              <a:path w="1292110" h="1140287">
                <a:moveTo>
                  <a:pt x="0" y="0"/>
                </a:moveTo>
                <a:lnTo>
                  <a:pt x="1292110" y="0"/>
                </a:lnTo>
                <a:lnTo>
                  <a:pt x="1292110" y="1140287"/>
                </a:lnTo>
                <a:lnTo>
                  <a:pt x="0" y="11402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307605" y="5088781"/>
            <a:ext cx="675855" cy="708630"/>
          </a:xfrm>
          <a:custGeom>
            <a:avLst/>
            <a:gdLst/>
            <a:ahLst/>
            <a:cxnLst/>
            <a:rect l="l" t="t" r="r" b="b"/>
            <a:pathLst>
              <a:path w="675855" h="708630">
                <a:moveTo>
                  <a:pt x="0" y="0"/>
                </a:moveTo>
                <a:lnTo>
                  <a:pt x="675855" y="0"/>
                </a:lnTo>
                <a:lnTo>
                  <a:pt x="675855" y="708630"/>
                </a:lnTo>
                <a:lnTo>
                  <a:pt x="0" y="7086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139641" y="6491935"/>
            <a:ext cx="1384735" cy="1434958"/>
          </a:xfrm>
          <a:custGeom>
            <a:avLst/>
            <a:gdLst/>
            <a:ahLst/>
            <a:cxnLst/>
            <a:rect l="l" t="t" r="r" b="b"/>
            <a:pathLst>
              <a:path w="1384735" h="1434958">
                <a:moveTo>
                  <a:pt x="1384735" y="0"/>
                </a:moveTo>
                <a:lnTo>
                  <a:pt x="0" y="0"/>
                </a:lnTo>
                <a:lnTo>
                  <a:pt x="0" y="1434958"/>
                </a:lnTo>
                <a:lnTo>
                  <a:pt x="1384735" y="1434958"/>
                </a:lnTo>
                <a:lnTo>
                  <a:pt x="138473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1824509">
            <a:off x="12731046" y="2482195"/>
            <a:ext cx="673693" cy="655817"/>
            <a:chOff x="0" y="0"/>
            <a:chExt cx="634944" cy="6180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4944" cy="618096"/>
            </a:xfrm>
            <a:custGeom>
              <a:avLst/>
              <a:gdLst/>
              <a:ahLst/>
              <a:cxnLst/>
              <a:rect l="l" t="t" r="r" b="b"/>
              <a:pathLst>
                <a:path w="634944" h="618096">
                  <a:moveTo>
                    <a:pt x="275802" y="0"/>
                  </a:moveTo>
                  <a:lnTo>
                    <a:pt x="359141" y="0"/>
                  </a:lnTo>
                  <a:cubicBezTo>
                    <a:pt x="432288" y="0"/>
                    <a:pt x="502440" y="29058"/>
                    <a:pt x="554163" y="80781"/>
                  </a:cubicBezTo>
                  <a:cubicBezTo>
                    <a:pt x="605886" y="132504"/>
                    <a:pt x="634944" y="202655"/>
                    <a:pt x="634944" y="275802"/>
                  </a:cubicBezTo>
                  <a:lnTo>
                    <a:pt x="634944" y="342294"/>
                  </a:lnTo>
                  <a:cubicBezTo>
                    <a:pt x="634944" y="494615"/>
                    <a:pt x="511463" y="618096"/>
                    <a:pt x="359141" y="618096"/>
                  </a:cubicBezTo>
                  <a:lnTo>
                    <a:pt x="275802" y="618096"/>
                  </a:lnTo>
                  <a:cubicBezTo>
                    <a:pt x="202655" y="618096"/>
                    <a:pt x="132504" y="589039"/>
                    <a:pt x="80781" y="537316"/>
                  </a:cubicBezTo>
                  <a:cubicBezTo>
                    <a:pt x="29058" y="485593"/>
                    <a:pt x="0" y="415441"/>
                    <a:pt x="0" y="342294"/>
                  </a:cubicBezTo>
                  <a:lnTo>
                    <a:pt x="0" y="275802"/>
                  </a:lnTo>
                  <a:cubicBezTo>
                    <a:pt x="0" y="202655"/>
                    <a:pt x="29058" y="132504"/>
                    <a:pt x="80781" y="80781"/>
                  </a:cubicBezTo>
                  <a:cubicBezTo>
                    <a:pt x="132504" y="29058"/>
                    <a:pt x="202655" y="0"/>
                    <a:pt x="2758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634944" cy="646671"/>
            </a:xfrm>
            <a:prstGeom prst="rect">
              <a:avLst/>
            </a:prstGeom>
          </p:spPr>
          <p:txBody>
            <a:bodyPr lIns="43399" tIns="43399" rIns="43399" bIns="433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3872028">
            <a:off x="14245501" y="4982487"/>
            <a:ext cx="644405" cy="692124"/>
            <a:chOff x="0" y="0"/>
            <a:chExt cx="479291" cy="5147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9291" cy="514782"/>
            </a:xfrm>
            <a:custGeom>
              <a:avLst/>
              <a:gdLst/>
              <a:ahLst/>
              <a:cxnLst/>
              <a:rect l="l" t="t" r="r" b="b"/>
              <a:pathLst>
                <a:path w="479291" h="514782">
                  <a:moveTo>
                    <a:pt x="239645" y="0"/>
                  </a:moveTo>
                  <a:lnTo>
                    <a:pt x="239645" y="0"/>
                  </a:lnTo>
                  <a:cubicBezTo>
                    <a:pt x="371998" y="0"/>
                    <a:pt x="479291" y="107293"/>
                    <a:pt x="479291" y="239645"/>
                  </a:cubicBezTo>
                  <a:lnTo>
                    <a:pt x="479291" y="275137"/>
                  </a:lnTo>
                  <a:cubicBezTo>
                    <a:pt x="479291" y="407489"/>
                    <a:pt x="371998" y="514782"/>
                    <a:pt x="239645" y="514782"/>
                  </a:cubicBezTo>
                  <a:lnTo>
                    <a:pt x="239645" y="514782"/>
                  </a:lnTo>
                  <a:cubicBezTo>
                    <a:pt x="107293" y="514782"/>
                    <a:pt x="0" y="407489"/>
                    <a:pt x="0" y="275137"/>
                  </a:cubicBezTo>
                  <a:lnTo>
                    <a:pt x="0" y="239645"/>
                  </a:lnTo>
                  <a:cubicBezTo>
                    <a:pt x="0" y="107293"/>
                    <a:pt x="107293" y="0"/>
                    <a:pt x="23964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79291" cy="543357"/>
            </a:xfrm>
            <a:prstGeom prst="rect">
              <a:avLst/>
            </a:prstGeom>
          </p:spPr>
          <p:txBody>
            <a:bodyPr lIns="43399" tIns="43399" rIns="43399" bIns="433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2081557">
            <a:off x="14395969" y="5546881"/>
            <a:ext cx="617735" cy="620875"/>
            <a:chOff x="0" y="0"/>
            <a:chExt cx="582205" cy="5851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91102" y="0"/>
                  </a:moveTo>
                  <a:lnTo>
                    <a:pt x="291102" y="0"/>
                  </a:lnTo>
                  <a:cubicBezTo>
                    <a:pt x="451874" y="0"/>
                    <a:pt x="582205" y="130331"/>
                    <a:pt x="582205" y="291102"/>
                  </a:cubicBezTo>
                  <a:lnTo>
                    <a:pt x="582205" y="294062"/>
                  </a:lnTo>
                  <a:cubicBezTo>
                    <a:pt x="582205" y="454833"/>
                    <a:pt x="451874" y="585164"/>
                    <a:pt x="291102" y="585164"/>
                  </a:cubicBezTo>
                  <a:lnTo>
                    <a:pt x="291102" y="585164"/>
                  </a:lnTo>
                  <a:cubicBezTo>
                    <a:pt x="130331" y="585164"/>
                    <a:pt x="0" y="454833"/>
                    <a:pt x="0" y="294062"/>
                  </a:cubicBezTo>
                  <a:lnTo>
                    <a:pt x="0" y="291102"/>
                  </a:lnTo>
                  <a:cubicBezTo>
                    <a:pt x="0" y="130331"/>
                    <a:pt x="130331" y="0"/>
                    <a:pt x="291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43399" tIns="43399" rIns="43399" bIns="433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191934" y="4397648"/>
            <a:ext cx="373778" cy="373778"/>
          </a:xfrm>
          <a:custGeom>
            <a:avLst/>
            <a:gdLst/>
            <a:ahLst/>
            <a:cxnLst/>
            <a:rect l="l" t="t" r="r" b="b"/>
            <a:pathLst>
              <a:path w="373778" h="373778">
                <a:moveTo>
                  <a:pt x="0" y="0"/>
                </a:moveTo>
                <a:lnTo>
                  <a:pt x="373778" y="0"/>
                </a:lnTo>
                <a:lnTo>
                  <a:pt x="373778" y="373778"/>
                </a:lnTo>
                <a:lnTo>
                  <a:pt x="0" y="3737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576851" y="2229769"/>
            <a:ext cx="580334" cy="580334"/>
          </a:xfrm>
          <a:custGeom>
            <a:avLst/>
            <a:gdLst/>
            <a:ahLst/>
            <a:cxnLst/>
            <a:rect l="l" t="t" r="r" b="b"/>
            <a:pathLst>
              <a:path w="580334" h="580334">
                <a:moveTo>
                  <a:pt x="0" y="0"/>
                </a:moveTo>
                <a:lnTo>
                  <a:pt x="580335" y="0"/>
                </a:lnTo>
                <a:lnTo>
                  <a:pt x="580335" y="580335"/>
                </a:lnTo>
                <a:lnTo>
                  <a:pt x="0" y="5803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61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308808" y="2838164"/>
            <a:ext cx="290167" cy="290167"/>
          </a:xfrm>
          <a:custGeom>
            <a:avLst/>
            <a:gdLst/>
            <a:ahLst/>
            <a:cxnLst/>
            <a:rect l="l" t="t" r="r" b="b"/>
            <a:pathLst>
              <a:path w="290167" h="290167">
                <a:moveTo>
                  <a:pt x="0" y="0"/>
                </a:moveTo>
                <a:lnTo>
                  <a:pt x="290167" y="0"/>
                </a:lnTo>
                <a:lnTo>
                  <a:pt x="290167" y="290167"/>
                </a:lnTo>
                <a:lnTo>
                  <a:pt x="0" y="2901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48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 rot="-2081557">
            <a:off x="11278967" y="3892446"/>
            <a:ext cx="617735" cy="620875"/>
            <a:chOff x="0" y="0"/>
            <a:chExt cx="582205" cy="5851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91102" y="0"/>
                  </a:moveTo>
                  <a:lnTo>
                    <a:pt x="291102" y="0"/>
                  </a:lnTo>
                  <a:cubicBezTo>
                    <a:pt x="451874" y="0"/>
                    <a:pt x="582205" y="130331"/>
                    <a:pt x="582205" y="291102"/>
                  </a:cubicBezTo>
                  <a:lnTo>
                    <a:pt x="582205" y="294062"/>
                  </a:lnTo>
                  <a:cubicBezTo>
                    <a:pt x="582205" y="454833"/>
                    <a:pt x="451874" y="585164"/>
                    <a:pt x="291102" y="585164"/>
                  </a:cubicBezTo>
                  <a:lnTo>
                    <a:pt x="291102" y="585164"/>
                  </a:lnTo>
                  <a:cubicBezTo>
                    <a:pt x="130331" y="585164"/>
                    <a:pt x="0" y="454833"/>
                    <a:pt x="0" y="294062"/>
                  </a:cubicBezTo>
                  <a:lnTo>
                    <a:pt x="0" y="291102"/>
                  </a:lnTo>
                  <a:cubicBezTo>
                    <a:pt x="0" y="130331"/>
                    <a:pt x="130331" y="0"/>
                    <a:pt x="291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43399" tIns="43399" rIns="43399" bIns="433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94866" y="1168600"/>
            <a:ext cx="4973040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риски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3746" y="2610079"/>
            <a:ext cx="9169787" cy="5884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Конкуренция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Непостоянство информации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Отсутствие интереса со стороны целевой аудитории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Технические проблемы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Правовые риски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Финансовые риски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Отсутствие партнерств с барами</a:t>
            </a:r>
          </a:p>
          <a:p>
            <a:pPr marL="723338" lvl="1" indent="-361669" algn="l">
              <a:lnSpc>
                <a:spcPts val="5159"/>
              </a:lnSpc>
              <a:buFont typeface="Arial"/>
              <a:buChar char="•"/>
            </a:pPr>
            <a:r>
              <a:rPr lang="en-US" sz="33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Репутационные риски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080338" y="5574370"/>
            <a:ext cx="1492796" cy="3008153"/>
          </a:xfrm>
          <a:custGeom>
            <a:avLst/>
            <a:gdLst/>
            <a:ahLst/>
            <a:cxnLst/>
            <a:rect l="l" t="t" r="r" b="b"/>
            <a:pathLst>
              <a:path w="1492796" h="3008153">
                <a:moveTo>
                  <a:pt x="0" y="0"/>
                </a:moveTo>
                <a:lnTo>
                  <a:pt x="1492796" y="0"/>
                </a:lnTo>
                <a:lnTo>
                  <a:pt x="1492796" y="3008153"/>
                </a:lnTo>
                <a:lnTo>
                  <a:pt x="0" y="3008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3134" y="2630241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7" y="0"/>
                </a:lnTo>
                <a:lnTo>
                  <a:pt x="1187297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62444" y="3947230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8" y="0"/>
                </a:lnTo>
                <a:lnTo>
                  <a:pt x="1187298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29958" y="5728438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6736" y="1235383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6147" y="2938121"/>
            <a:ext cx="679301" cy="679301"/>
          </a:xfrm>
          <a:custGeom>
            <a:avLst/>
            <a:gdLst/>
            <a:ahLst/>
            <a:cxnLst/>
            <a:rect l="l" t="t" r="r" b="b"/>
            <a:pathLst>
              <a:path w="679301" h="679301">
                <a:moveTo>
                  <a:pt x="0" y="0"/>
                </a:moveTo>
                <a:lnTo>
                  <a:pt x="679301" y="0"/>
                </a:lnTo>
                <a:lnTo>
                  <a:pt x="679301" y="679301"/>
                </a:lnTo>
                <a:lnTo>
                  <a:pt x="0" y="67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3872028">
            <a:off x="13046414" y="2418656"/>
            <a:ext cx="754298" cy="810154"/>
            <a:chOff x="0" y="0"/>
            <a:chExt cx="479291" cy="5147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291" cy="514782"/>
            </a:xfrm>
            <a:custGeom>
              <a:avLst/>
              <a:gdLst/>
              <a:ahLst/>
              <a:cxnLst/>
              <a:rect l="l" t="t" r="r" b="b"/>
              <a:pathLst>
                <a:path w="479291" h="514782">
                  <a:moveTo>
                    <a:pt x="239645" y="0"/>
                  </a:moveTo>
                  <a:lnTo>
                    <a:pt x="239645" y="0"/>
                  </a:lnTo>
                  <a:cubicBezTo>
                    <a:pt x="371998" y="0"/>
                    <a:pt x="479291" y="107293"/>
                    <a:pt x="479291" y="239645"/>
                  </a:cubicBezTo>
                  <a:lnTo>
                    <a:pt x="479291" y="275137"/>
                  </a:lnTo>
                  <a:cubicBezTo>
                    <a:pt x="479291" y="407489"/>
                    <a:pt x="371998" y="514782"/>
                    <a:pt x="239645" y="514782"/>
                  </a:cubicBezTo>
                  <a:lnTo>
                    <a:pt x="239645" y="514782"/>
                  </a:lnTo>
                  <a:cubicBezTo>
                    <a:pt x="107293" y="514782"/>
                    <a:pt x="0" y="407489"/>
                    <a:pt x="0" y="275137"/>
                  </a:cubicBezTo>
                  <a:lnTo>
                    <a:pt x="0" y="239645"/>
                  </a:lnTo>
                  <a:cubicBezTo>
                    <a:pt x="0" y="107293"/>
                    <a:pt x="107293" y="0"/>
                    <a:pt x="23964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79291" cy="543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6737706">
            <a:off x="11362570" y="7216423"/>
            <a:ext cx="587154" cy="610042"/>
            <a:chOff x="0" y="0"/>
            <a:chExt cx="534661" cy="5555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3899627">
            <a:off x="11756165" y="7603771"/>
            <a:ext cx="587154" cy="610042"/>
            <a:chOff x="0" y="0"/>
            <a:chExt cx="534661" cy="5555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2081557">
            <a:off x="13222542" y="3079298"/>
            <a:ext cx="723080" cy="726755"/>
            <a:chOff x="0" y="0"/>
            <a:chExt cx="582205" cy="5851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56965" y="0"/>
                  </a:moveTo>
                  <a:lnTo>
                    <a:pt x="325240" y="0"/>
                  </a:lnTo>
                  <a:cubicBezTo>
                    <a:pt x="393392" y="0"/>
                    <a:pt x="458752" y="27073"/>
                    <a:pt x="506942" y="75263"/>
                  </a:cubicBezTo>
                  <a:cubicBezTo>
                    <a:pt x="555132" y="123453"/>
                    <a:pt x="582205" y="188813"/>
                    <a:pt x="582205" y="256965"/>
                  </a:cubicBezTo>
                  <a:lnTo>
                    <a:pt x="582205" y="328199"/>
                  </a:lnTo>
                  <a:cubicBezTo>
                    <a:pt x="582205" y="396351"/>
                    <a:pt x="555132" y="461711"/>
                    <a:pt x="506942" y="509901"/>
                  </a:cubicBezTo>
                  <a:cubicBezTo>
                    <a:pt x="458752" y="558091"/>
                    <a:pt x="393392" y="585164"/>
                    <a:pt x="325240" y="585164"/>
                  </a:cubicBezTo>
                  <a:lnTo>
                    <a:pt x="256965" y="585164"/>
                  </a:lnTo>
                  <a:cubicBezTo>
                    <a:pt x="188813" y="585164"/>
                    <a:pt x="123453" y="558091"/>
                    <a:pt x="75263" y="509901"/>
                  </a:cubicBezTo>
                  <a:cubicBezTo>
                    <a:pt x="27073" y="461711"/>
                    <a:pt x="0" y="396351"/>
                    <a:pt x="0" y="328199"/>
                  </a:cubicBezTo>
                  <a:lnTo>
                    <a:pt x="0" y="256965"/>
                  </a:lnTo>
                  <a:cubicBezTo>
                    <a:pt x="0" y="188813"/>
                    <a:pt x="27073" y="123453"/>
                    <a:pt x="75263" y="75263"/>
                  </a:cubicBezTo>
                  <a:cubicBezTo>
                    <a:pt x="123453" y="27073"/>
                    <a:pt x="188813" y="0"/>
                    <a:pt x="2569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94594" y="1133160"/>
            <a:ext cx="7174954" cy="110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9"/>
              </a:lnSpc>
            </a:pPr>
            <a:r>
              <a:rPr lang="en-US" sz="6549" spc="32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концепция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9012" y="2328570"/>
            <a:ext cx="10575909" cy="84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8"/>
              </a:lnSpc>
            </a:pPr>
            <a:r>
              <a:rPr lang="en-US" sz="3966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1) Бары делятся территориально: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94594" y="3728155"/>
            <a:ext cx="8115300" cy="50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Верхний город и ул. Зыбицкая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Немига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Октябрьская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ул. Карла Маркса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Песочница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Молодежная</a:t>
            </a:r>
          </a:p>
          <a:p>
            <a:pPr marL="786287" lvl="1" indent="-393143" algn="l">
              <a:lnSpc>
                <a:spcPts val="5608"/>
              </a:lnSpc>
              <a:buFont typeface="Arial"/>
              <a:buChar char="•"/>
            </a:pPr>
            <a:r>
              <a:rPr lang="en-US" sz="3641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Дополнительно</a:t>
            </a:r>
          </a:p>
        </p:txBody>
      </p:sp>
      <p:sp>
        <p:nvSpPr>
          <p:cNvPr id="30" name="Freeform 30"/>
          <p:cNvSpPr/>
          <p:nvPr/>
        </p:nvSpPr>
        <p:spPr>
          <a:xfrm>
            <a:off x="1569030" y="7413147"/>
            <a:ext cx="312167" cy="1320708"/>
          </a:xfrm>
          <a:custGeom>
            <a:avLst/>
            <a:gdLst/>
            <a:ahLst/>
            <a:cxnLst/>
            <a:rect l="l" t="t" r="r" b="b"/>
            <a:pathLst>
              <a:path w="312167" h="1320708">
                <a:moveTo>
                  <a:pt x="0" y="0"/>
                </a:moveTo>
                <a:lnTo>
                  <a:pt x="312167" y="0"/>
                </a:lnTo>
                <a:lnTo>
                  <a:pt x="312167" y="1320707"/>
                </a:lnTo>
                <a:lnTo>
                  <a:pt x="0" y="1320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080338" y="5574370"/>
            <a:ext cx="1492796" cy="3008153"/>
          </a:xfrm>
          <a:custGeom>
            <a:avLst/>
            <a:gdLst/>
            <a:ahLst/>
            <a:cxnLst/>
            <a:rect l="l" t="t" r="r" b="b"/>
            <a:pathLst>
              <a:path w="1492796" h="3008153">
                <a:moveTo>
                  <a:pt x="0" y="0"/>
                </a:moveTo>
                <a:lnTo>
                  <a:pt x="1492796" y="0"/>
                </a:lnTo>
                <a:lnTo>
                  <a:pt x="1492796" y="3008153"/>
                </a:lnTo>
                <a:lnTo>
                  <a:pt x="0" y="3008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3134" y="2630241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7" y="0"/>
                </a:lnTo>
                <a:lnTo>
                  <a:pt x="1187297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62444" y="3947230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8" y="0"/>
                </a:lnTo>
                <a:lnTo>
                  <a:pt x="1187298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29958" y="5728438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6736" y="1235383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6147" y="2938121"/>
            <a:ext cx="679301" cy="679301"/>
          </a:xfrm>
          <a:custGeom>
            <a:avLst/>
            <a:gdLst/>
            <a:ahLst/>
            <a:cxnLst/>
            <a:rect l="l" t="t" r="r" b="b"/>
            <a:pathLst>
              <a:path w="679301" h="679301">
                <a:moveTo>
                  <a:pt x="0" y="0"/>
                </a:moveTo>
                <a:lnTo>
                  <a:pt x="679301" y="0"/>
                </a:lnTo>
                <a:lnTo>
                  <a:pt x="679301" y="679301"/>
                </a:lnTo>
                <a:lnTo>
                  <a:pt x="0" y="67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3872028">
            <a:off x="13046414" y="2418656"/>
            <a:ext cx="754298" cy="810154"/>
            <a:chOff x="0" y="0"/>
            <a:chExt cx="479291" cy="5147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291" cy="514782"/>
            </a:xfrm>
            <a:custGeom>
              <a:avLst/>
              <a:gdLst/>
              <a:ahLst/>
              <a:cxnLst/>
              <a:rect l="l" t="t" r="r" b="b"/>
              <a:pathLst>
                <a:path w="479291" h="514782">
                  <a:moveTo>
                    <a:pt x="239645" y="0"/>
                  </a:moveTo>
                  <a:lnTo>
                    <a:pt x="239645" y="0"/>
                  </a:lnTo>
                  <a:cubicBezTo>
                    <a:pt x="371998" y="0"/>
                    <a:pt x="479291" y="107293"/>
                    <a:pt x="479291" y="239645"/>
                  </a:cubicBezTo>
                  <a:lnTo>
                    <a:pt x="479291" y="275137"/>
                  </a:lnTo>
                  <a:cubicBezTo>
                    <a:pt x="479291" y="407489"/>
                    <a:pt x="371998" y="514782"/>
                    <a:pt x="239645" y="514782"/>
                  </a:cubicBezTo>
                  <a:lnTo>
                    <a:pt x="239645" y="514782"/>
                  </a:lnTo>
                  <a:cubicBezTo>
                    <a:pt x="107293" y="514782"/>
                    <a:pt x="0" y="407489"/>
                    <a:pt x="0" y="275137"/>
                  </a:cubicBezTo>
                  <a:lnTo>
                    <a:pt x="0" y="239645"/>
                  </a:lnTo>
                  <a:cubicBezTo>
                    <a:pt x="0" y="107293"/>
                    <a:pt x="107293" y="0"/>
                    <a:pt x="23964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79291" cy="543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6737706">
            <a:off x="11362570" y="7216423"/>
            <a:ext cx="587154" cy="610042"/>
            <a:chOff x="0" y="0"/>
            <a:chExt cx="534661" cy="5555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3899627">
            <a:off x="11756165" y="7603771"/>
            <a:ext cx="587154" cy="610042"/>
            <a:chOff x="0" y="0"/>
            <a:chExt cx="534661" cy="5555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2081557">
            <a:off x="13222542" y="3079298"/>
            <a:ext cx="723080" cy="726755"/>
            <a:chOff x="0" y="0"/>
            <a:chExt cx="582205" cy="5851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56965" y="0"/>
                  </a:moveTo>
                  <a:lnTo>
                    <a:pt x="325240" y="0"/>
                  </a:lnTo>
                  <a:cubicBezTo>
                    <a:pt x="393392" y="0"/>
                    <a:pt x="458752" y="27073"/>
                    <a:pt x="506942" y="75263"/>
                  </a:cubicBezTo>
                  <a:cubicBezTo>
                    <a:pt x="555132" y="123453"/>
                    <a:pt x="582205" y="188813"/>
                    <a:pt x="582205" y="256965"/>
                  </a:cubicBezTo>
                  <a:lnTo>
                    <a:pt x="582205" y="328199"/>
                  </a:lnTo>
                  <a:cubicBezTo>
                    <a:pt x="582205" y="396351"/>
                    <a:pt x="555132" y="461711"/>
                    <a:pt x="506942" y="509901"/>
                  </a:cubicBezTo>
                  <a:cubicBezTo>
                    <a:pt x="458752" y="558091"/>
                    <a:pt x="393392" y="585164"/>
                    <a:pt x="325240" y="585164"/>
                  </a:cubicBezTo>
                  <a:lnTo>
                    <a:pt x="256965" y="585164"/>
                  </a:lnTo>
                  <a:cubicBezTo>
                    <a:pt x="188813" y="585164"/>
                    <a:pt x="123453" y="558091"/>
                    <a:pt x="75263" y="509901"/>
                  </a:cubicBezTo>
                  <a:cubicBezTo>
                    <a:pt x="27073" y="461711"/>
                    <a:pt x="0" y="396351"/>
                    <a:pt x="0" y="328199"/>
                  </a:cubicBezTo>
                  <a:lnTo>
                    <a:pt x="0" y="256965"/>
                  </a:lnTo>
                  <a:cubicBezTo>
                    <a:pt x="0" y="188813"/>
                    <a:pt x="27073" y="123453"/>
                    <a:pt x="75263" y="75263"/>
                  </a:cubicBezTo>
                  <a:cubicBezTo>
                    <a:pt x="123453" y="27073"/>
                    <a:pt x="188813" y="0"/>
                    <a:pt x="2569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49012" y="2338095"/>
            <a:ext cx="10400201" cy="237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3"/>
              </a:lnSpc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2) Каждому бару присваиваются значки, которые определяют возможные цели посещения: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7276" y="1152873"/>
            <a:ext cx="7174954" cy="110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9"/>
              </a:lnSpc>
            </a:pPr>
            <a:r>
              <a:rPr lang="en-US" sz="6549" spc="32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концепция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249012" y="5022781"/>
            <a:ext cx="8260882" cy="4318049"/>
            <a:chOff x="0" y="0"/>
            <a:chExt cx="11014509" cy="5757398"/>
          </a:xfrm>
        </p:grpSpPr>
        <p:grpSp>
          <p:nvGrpSpPr>
            <p:cNvPr id="30" name="Group 30"/>
            <p:cNvGrpSpPr/>
            <p:nvPr/>
          </p:nvGrpSpPr>
          <p:grpSpPr>
            <a:xfrm>
              <a:off x="9531" y="937612"/>
              <a:ext cx="819827" cy="781398"/>
              <a:chOff x="0" y="0"/>
              <a:chExt cx="812800" cy="7747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47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7D05C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228600" y="238125"/>
                <a:ext cx="355600" cy="371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148592" y="2993383"/>
              <a:ext cx="532174" cy="793214"/>
            </a:xfrm>
            <a:custGeom>
              <a:avLst/>
              <a:gdLst/>
              <a:ahLst/>
              <a:cxnLst/>
              <a:rect l="l" t="t" r="r" b="b"/>
              <a:pathLst>
                <a:path w="532174" h="793214">
                  <a:moveTo>
                    <a:pt x="0" y="0"/>
                  </a:moveTo>
                  <a:lnTo>
                    <a:pt x="532174" y="0"/>
                  </a:lnTo>
                  <a:lnTo>
                    <a:pt x="532174" y="793214"/>
                  </a:lnTo>
                  <a:lnTo>
                    <a:pt x="0" y="79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6889" y="4044779"/>
              <a:ext cx="775581" cy="665764"/>
            </a:xfrm>
            <a:custGeom>
              <a:avLst/>
              <a:gdLst/>
              <a:ahLst/>
              <a:cxnLst/>
              <a:rect l="l" t="t" r="r" b="b"/>
              <a:pathLst>
                <a:path w="775581" h="665764">
                  <a:moveTo>
                    <a:pt x="0" y="0"/>
                  </a:moveTo>
                  <a:lnTo>
                    <a:pt x="775581" y="0"/>
                  </a:lnTo>
                  <a:lnTo>
                    <a:pt x="775581" y="665765"/>
                  </a:lnTo>
                  <a:lnTo>
                    <a:pt x="0" y="66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1930933"/>
              <a:ext cx="844092" cy="849620"/>
            </a:xfrm>
            <a:custGeom>
              <a:avLst/>
              <a:gdLst/>
              <a:ahLst/>
              <a:cxnLst/>
              <a:rect l="l" t="t" r="r" b="b"/>
              <a:pathLst>
                <a:path w="844092" h="849620">
                  <a:moveTo>
                    <a:pt x="0" y="0"/>
                  </a:moveTo>
                  <a:lnTo>
                    <a:pt x="844092" y="0"/>
                  </a:lnTo>
                  <a:lnTo>
                    <a:pt x="844092" y="849620"/>
                  </a:lnTo>
                  <a:lnTo>
                    <a:pt x="0" y="849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6" name="Group 36"/>
            <p:cNvGrpSpPr/>
            <p:nvPr/>
          </p:nvGrpSpPr>
          <p:grpSpPr>
            <a:xfrm>
              <a:off x="0" y="0"/>
              <a:ext cx="829359" cy="725689"/>
              <a:chOff x="0" y="0"/>
              <a:chExt cx="812800" cy="7112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22225"/>
                <a:ext cx="6604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26889" y="4879452"/>
              <a:ext cx="923270" cy="877946"/>
            </a:xfrm>
            <a:custGeom>
              <a:avLst/>
              <a:gdLst/>
              <a:ahLst/>
              <a:cxnLst/>
              <a:rect l="l" t="t" r="r" b="b"/>
              <a:pathLst>
                <a:path w="923270" h="877946">
                  <a:moveTo>
                    <a:pt x="0" y="0"/>
                  </a:moveTo>
                  <a:lnTo>
                    <a:pt x="923270" y="0"/>
                  </a:lnTo>
                  <a:lnTo>
                    <a:pt x="923270" y="877946"/>
                  </a:lnTo>
                  <a:lnTo>
                    <a:pt x="0" y="877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1179294" y="-172941"/>
              <a:ext cx="9835215" cy="5930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Романтика</a:t>
              </a:r>
            </a:p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Атмосфера</a:t>
              </a:r>
            </a:p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Культурные мероприятия</a:t>
              </a:r>
            </a:p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Танцы</a:t>
              </a:r>
            </a:p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Деловые встречи</a:t>
              </a:r>
            </a:p>
            <a:p>
              <a:pPr algn="l">
                <a:lnSpc>
                  <a:spcPts val="5912"/>
                </a:lnSpc>
              </a:pPr>
              <a:r>
                <a:rPr lang="en-US" sz="3519">
                  <a:solidFill>
                    <a:srgbClr val="E4BCA0"/>
                  </a:solidFill>
                  <a:latin typeface="Rugrats Sans"/>
                  <a:ea typeface="Rugrats Sans"/>
                  <a:cs typeface="Rugrats Sans"/>
                  <a:sym typeface="Rugrats Sans"/>
                </a:rPr>
                <a:t>Спорт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080338" y="5574370"/>
            <a:ext cx="1492796" cy="3008153"/>
          </a:xfrm>
          <a:custGeom>
            <a:avLst/>
            <a:gdLst/>
            <a:ahLst/>
            <a:cxnLst/>
            <a:rect l="l" t="t" r="r" b="b"/>
            <a:pathLst>
              <a:path w="1492796" h="3008153">
                <a:moveTo>
                  <a:pt x="0" y="0"/>
                </a:moveTo>
                <a:lnTo>
                  <a:pt x="1492796" y="0"/>
                </a:lnTo>
                <a:lnTo>
                  <a:pt x="1492796" y="3008153"/>
                </a:lnTo>
                <a:lnTo>
                  <a:pt x="0" y="3008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73134" y="2630241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7" y="0"/>
                </a:lnTo>
                <a:lnTo>
                  <a:pt x="1187297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62444" y="3947230"/>
            <a:ext cx="1187298" cy="2392539"/>
          </a:xfrm>
          <a:custGeom>
            <a:avLst/>
            <a:gdLst/>
            <a:ahLst/>
            <a:cxnLst/>
            <a:rect l="l" t="t" r="r" b="b"/>
            <a:pathLst>
              <a:path w="1187298" h="2392539">
                <a:moveTo>
                  <a:pt x="0" y="0"/>
                </a:moveTo>
                <a:lnTo>
                  <a:pt x="1187298" y="0"/>
                </a:lnTo>
                <a:lnTo>
                  <a:pt x="1187298" y="2392540"/>
                </a:lnTo>
                <a:lnTo>
                  <a:pt x="0" y="23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29958" y="5728438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26736" y="1235383"/>
            <a:ext cx="437520" cy="437520"/>
          </a:xfrm>
          <a:custGeom>
            <a:avLst/>
            <a:gdLst/>
            <a:ahLst/>
            <a:cxnLst/>
            <a:rect l="l" t="t" r="r" b="b"/>
            <a:pathLst>
              <a:path w="437520" h="437520">
                <a:moveTo>
                  <a:pt x="0" y="0"/>
                </a:moveTo>
                <a:lnTo>
                  <a:pt x="437520" y="0"/>
                </a:lnTo>
                <a:lnTo>
                  <a:pt x="437520" y="437520"/>
                </a:lnTo>
                <a:lnTo>
                  <a:pt x="0" y="437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6147" y="2938121"/>
            <a:ext cx="679301" cy="679301"/>
          </a:xfrm>
          <a:custGeom>
            <a:avLst/>
            <a:gdLst/>
            <a:ahLst/>
            <a:cxnLst/>
            <a:rect l="l" t="t" r="r" b="b"/>
            <a:pathLst>
              <a:path w="679301" h="679301">
                <a:moveTo>
                  <a:pt x="0" y="0"/>
                </a:moveTo>
                <a:lnTo>
                  <a:pt x="679301" y="0"/>
                </a:lnTo>
                <a:lnTo>
                  <a:pt x="679301" y="679301"/>
                </a:lnTo>
                <a:lnTo>
                  <a:pt x="0" y="679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3872028">
            <a:off x="13046414" y="2418656"/>
            <a:ext cx="754298" cy="810154"/>
            <a:chOff x="0" y="0"/>
            <a:chExt cx="479291" cy="5147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9291" cy="514782"/>
            </a:xfrm>
            <a:custGeom>
              <a:avLst/>
              <a:gdLst/>
              <a:ahLst/>
              <a:cxnLst/>
              <a:rect l="l" t="t" r="r" b="b"/>
              <a:pathLst>
                <a:path w="479291" h="514782">
                  <a:moveTo>
                    <a:pt x="239645" y="0"/>
                  </a:moveTo>
                  <a:lnTo>
                    <a:pt x="239645" y="0"/>
                  </a:lnTo>
                  <a:cubicBezTo>
                    <a:pt x="371998" y="0"/>
                    <a:pt x="479291" y="107293"/>
                    <a:pt x="479291" y="239645"/>
                  </a:cubicBezTo>
                  <a:lnTo>
                    <a:pt x="479291" y="275137"/>
                  </a:lnTo>
                  <a:cubicBezTo>
                    <a:pt x="479291" y="407489"/>
                    <a:pt x="371998" y="514782"/>
                    <a:pt x="239645" y="514782"/>
                  </a:cubicBezTo>
                  <a:lnTo>
                    <a:pt x="239645" y="514782"/>
                  </a:lnTo>
                  <a:cubicBezTo>
                    <a:pt x="107293" y="514782"/>
                    <a:pt x="0" y="407489"/>
                    <a:pt x="0" y="275137"/>
                  </a:cubicBezTo>
                  <a:lnTo>
                    <a:pt x="0" y="239645"/>
                  </a:lnTo>
                  <a:cubicBezTo>
                    <a:pt x="0" y="107293"/>
                    <a:pt x="107293" y="0"/>
                    <a:pt x="239645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79291" cy="543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6737706">
            <a:off x="11362570" y="7216423"/>
            <a:ext cx="587154" cy="610042"/>
            <a:chOff x="0" y="0"/>
            <a:chExt cx="534661" cy="5555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3899627">
            <a:off x="11756165" y="7603771"/>
            <a:ext cx="587154" cy="610042"/>
            <a:chOff x="0" y="0"/>
            <a:chExt cx="534661" cy="5555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661" cy="555502"/>
            </a:xfrm>
            <a:custGeom>
              <a:avLst/>
              <a:gdLst/>
              <a:ahLst/>
              <a:cxnLst/>
              <a:rect l="l" t="t" r="r" b="b"/>
              <a:pathLst>
                <a:path w="534661" h="555502">
                  <a:moveTo>
                    <a:pt x="197783" y="0"/>
                  </a:moveTo>
                  <a:lnTo>
                    <a:pt x="336878" y="0"/>
                  </a:lnTo>
                  <a:cubicBezTo>
                    <a:pt x="446110" y="0"/>
                    <a:pt x="534661" y="88550"/>
                    <a:pt x="534661" y="197783"/>
                  </a:cubicBezTo>
                  <a:lnTo>
                    <a:pt x="534661" y="357720"/>
                  </a:lnTo>
                  <a:cubicBezTo>
                    <a:pt x="534661" y="410175"/>
                    <a:pt x="513823" y="460482"/>
                    <a:pt x="476731" y="497573"/>
                  </a:cubicBezTo>
                  <a:cubicBezTo>
                    <a:pt x="439640" y="534664"/>
                    <a:pt x="389333" y="555502"/>
                    <a:pt x="336878" y="555502"/>
                  </a:cubicBezTo>
                  <a:lnTo>
                    <a:pt x="197783" y="555502"/>
                  </a:lnTo>
                  <a:cubicBezTo>
                    <a:pt x="88550" y="555502"/>
                    <a:pt x="0" y="466952"/>
                    <a:pt x="0" y="357720"/>
                  </a:cubicBezTo>
                  <a:lnTo>
                    <a:pt x="0" y="197783"/>
                  </a:lnTo>
                  <a:cubicBezTo>
                    <a:pt x="0" y="145327"/>
                    <a:pt x="20838" y="95021"/>
                    <a:pt x="57929" y="57929"/>
                  </a:cubicBezTo>
                  <a:cubicBezTo>
                    <a:pt x="95021" y="20838"/>
                    <a:pt x="145327" y="0"/>
                    <a:pt x="197783" y="0"/>
                  </a:cubicBezTo>
                  <a:close/>
                </a:path>
              </a:pathLst>
            </a:custGeom>
            <a:solidFill>
              <a:srgbClr val="FFFFFF">
                <a:alpha val="5176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534661" cy="584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2081557">
            <a:off x="13222542" y="3079298"/>
            <a:ext cx="723080" cy="726755"/>
            <a:chOff x="0" y="0"/>
            <a:chExt cx="582205" cy="5851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82205" cy="585164"/>
            </a:xfrm>
            <a:custGeom>
              <a:avLst/>
              <a:gdLst/>
              <a:ahLst/>
              <a:cxnLst/>
              <a:rect l="l" t="t" r="r" b="b"/>
              <a:pathLst>
                <a:path w="582205" h="585164">
                  <a:moveTo>
                    <a:pt x="256965" y="0"/>
                  </a:moveTo>
                  <a:lnTo>
                    <a:pt x="325240" y="0"/>
                  </a:lnTo>
                  <a:cubicBezTo>
                    <a:pt x="393392" y="0"/>
                    <a:pt x="458752" y="27073"/>
                    <a:pt x="506942" y="75263"/>
                  </a:cubicBezTo>
                  <a:cubicBezTo>
                    <a:pt x="555132" y="123453"/>
                    <a:pt x="582205" y="188813"/>
                    <a:pt x="582205" y="256965"/>
                  </a:cubicBezTo>
                  <a:lnTo>
                    <a:pt x="582205" y="328199"/>
                  </a:lnTo>
                  <a:cubicBezTo>
                    <a:pt x="582205" y="396351"/>
                    <a:pt x="555132" y="461711"/>
                    <a:pt x="506942" y="509901"/>
                  </a:cubicBezTo>
                  <a:cubicBezTo>
                    <a:pt x="458752" y="558091"/>
                    <a:pt x="393392" y="585164"/>
                    <a:pt x="325240" y="585164"/>
                  </a:cubicBezTo>
                  <a:lnTo>
                    <a:pt x="256965" y="585164"/>
                  </a:lnTo>
                  <a:cubicBezTo>
                    <a:pt x="188813" y="585164"/>
                    <a:pt x="123453" y="558091"/>
                    <a:pt x="75263" y="509901"/>
                  </a:cubicBezTo>
                  <a:cubicBezTo>
                    <a:pt x="27073" y="461711"/>
                    <a:pt x="0" y="396351"/>
                    <a:pt x="0" y="328199"/>
                  </a:cubicBezTo>
                  <a:lnTo>
                    <a:pt x="0" y="256965"/>
                  </a:lnTo>
                  <a:cubicBezTo>
                    <a:pt x="0" y="188813"/>
                    <a:pt x="27073" y="123453"/>
                    <a:pt x="75263" y="75263"/>
                  </a:cubicBezTo>
                  <a:cubicBezTo>
                    <a:pt x="123453" y="27073"/>
                    <a:pt x="188813" y="0"/>
                    <a:pt x="2569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1DEDA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582205" cy="613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49012" y="2103743"/>
            <a:ext cx="10400201" cy="701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3"/>
              </a:lnSpc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3) Предоставляются интерактивные:</a:t>
            </a:r>
          </a:p>
          <a:p>
            <a:pPr algn="l">
              <a:lnSpc>
                <a:spcPts val="6083"/>
              </a:lnSpc>
            </a:pPr>
            <a:endParaRPr lang="en-US" sz="3950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852922" lvl="1" indent="-426461" algn="l">
              <a:lnSpc>
                <a:spcPts val="6083"/>
              </a:lnSpc>
              <a:buFont typeface="Arial"/>
              <a:buChar char="•"/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карты местности с отмеченным маршрутом баров</a:t>
            </a:r>
          </a:p>
          <a:p>
            <a:pPr marL="852922" lvl="1" indent="-426461" algn="l">
              <a:lnSpc>
                <a:spcPts val="6083"/>
              </a:lnSpc>
              <a:buFont typeface="Arial"/>
              <a:buChar char="•"/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телефоны</a:t>
            </a:r>
          </a:p>
          <a:p>
            <a:pPr marL="852922" lvl="1" indent="-426461" algn="l">
              <a:lnSpc>
                <a:spcPts val="6083"/>
              </a:lnSpc>
              <a:buFont typeface="Arial"/>
              <a:buChar char="•"/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адреса</a:t>
            </a:r>
          </a:p>
          <a:p>
            <a:pPr algn="l">
              <a:lnSpc>
                <a:spcPts val="6083"/>
              </a:lnSpc>
            </a:pPr>
            <a:endParaRPr lang="en-US" sz="3950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algn="l">
              <a:lnSpc>
                <a:spcPts val="6083"/>
              </a:lnSpc>
            </a:pPr>
            <a:r>
              <a:rPr lang="en-US" sz="3950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 также время работы, фотография и краткое описание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7276" y="1152873"/>
            <a:ext cx="7174954" cy="110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9"/>
              </a:lnSpc>
            </a:pPr>
            <a:r>
              <a:rPr lang="en-US" sz="6549" spc="320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концепция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32431" y="2321019"/>
            <a:ext cx="9430877" cy="6472900"/>
          </a:xfrm>
          <a:custGeom>
            <a:avLst/>
            <a:gdLst/>
            <a:ahLst/>
            <a:cxnLst/>
            <a:rect l="l" t="t" r="r" b="b"/>
            <a:pathLst>
              <a:path w="9430877" h="6472900">
                <a:moveTo>
                  <a:pt x="0" y="0"/>
                </a:moveTo>
                <a:lnTo>
                  <a:pt x="9430877" y="0"/>
                </a:lnTo>
                <a:lnTo>
                  <a:pt x="9430877" y="6472900"/>
                </a:lnTo>
                <a:lnTo>
                  <a:pt x="0" y="6472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57" r="-1371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83149" y="914400"/>
            <a:ext cx="14921701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1 “Верхний город и зыбицкая”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22818" y="2857728"/>
            <a:ext cx="6336482" cy="54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10 баров в самом центре Минска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Историческая и культурная значимость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Уникальная атмосфера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Близость к основным достопримечательностям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Высокая концентрация баров и ресторанов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Достаточно обширная территория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2434247"/>
            <a:ext cx="9584326" cy="6361596"/>
          </a:xfrm>
          <a:custGeom>
            <a:avLst/>
            <a:gdLst/>
            <a:ahLst/>
            <a:cxnLst/>
            <a:rect l="l" t="t" r="r" b="b"/>
            <a:pathLst>
              <a:path w="9584326" h="6361596">
                <a:moveTo>
                  <a:pt x="0" y="0"/>
                </a:moveTo>
                <a:lnTo>
                  <a:pt x="9584326" y="0"/>
                </a:lnTo>
                <a:lnTo>
                  <a:pt x="9584326" y="6361596"/>
                </a:lnTo>
                <a:lnTo>
                  <a:pt x="0" y="6361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922818" y="3106312"/>
            <a:ext cx="6336482" cy="492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9 баров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В основном улица Интернациональная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Ценовой сегмент повыше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Центральное расположение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Близость к основным достопримечательностям и магазинам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Атмосфера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09148" y="914400"/>
            <a:ext cx="5869705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2 “немига”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133" y="237384"/>
            <a:ext cx="17669735" cy="9812233"/>
            <a:chOff x="0" y="0"/>
            <a:chExt cx="23559646" cy="13082977"/>
          </a:xfrm>
        </p:grpSpPr>
        <p:sp>
          <p:nvSpPr>
            <p:cNvPr id="3" name="Freeform 3"/>
            <p:cNvSpPr/>
            <p:nvPr/>
          </p:nvSpPr>
          <p:spPr>
            <a:xfrm rot="5400000">
              <a:off x="1484656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6" y="0"/>
                  </a:lnTo>
                  <a:lnTo>
                    <a:pt x="6653866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9323594" y="-3412613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4" y="0"/>
                  </a:lnTo>
                  <a:lnTo>
                    <a:pt x="1449084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5400000" flipV="1">
              <a:off x="15421124" y="-1484656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7" y="9623178"/>
                  </a:lnTo>
                  <a:lnTo>
                    <a:pt x="6653867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5421124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0"/>
                  </a:moveTo>
                  <a:lnTo>
                    <a:pt x="6653867" y="0"/>
                  </a:lnTo>
                  <a:lnTo>
                    <a:pt x="6653867" y="9623178"/>
                  </a:lnTo>
                  <a:lnTo>
                    <a:pt x="0" y="962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5400000">
              <a:off x="12786968" y="8221279"/>
              <a:ext cx="1449084" cy="8274311"/>
            </a:xfrm>
            <a:custGeom>
              <a:avLst/>
              <a:gdLst/>
              <a:ahLst/>
              <a:cxnLst/>
              <a:rect l="l" t="t" r="r" b="b"/>
              <a:pathLst>
                <a:path w="1449084" h="8274311">
                  <a:moveTo>
                    <a:pt x="0" y="0"/>
                  </a:moveTo>
                  <a:lnTo>
                    <a:pt x="1449085" y="0"/>
                  </a:lnTo>
                  <a:lnTo>
                    <a:pt x="1449085" y="8274311"/>
                  </a:lnTo>
                  <a:lnTo>
                    <a:pt x="0" y="827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4483" r="-435891" b="-158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5400000" flipV="1">
              <a:off x="1484656" y="4944455"/>
              <a:ext cx="6653866" cy="9623178"/>
            </a:xfrm>
            <a:custGeom>
              <a:avLst/>
              <a:gdLst/>
              <a:ahLst/>
              <a:cxnLst/>
              <a:rect l="l" t="t" r="r" b="b"/>
              <a:pathLst>
                <a:path w="6653866" h="9623178">
                  <a:moveTo>
                    <a:pt x="0" y="9623178"/>
                  </a:moveTo>
                  <a:lnTo>
                    <a:pt x="6653866" y="9623178"/>
                  </a:lnTo>
                  <a:lnTo>
                    <a:pt x="6653866" y="0"/>
                  </a:lnTo>
                  <a:lnTo>
                    <a:pt x="0" y="0"/>
                  </a:lnTo>
                  <a:lnTo>
                    <a:pt x="0" y="9623178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077" r="-1670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2418106"/>
            <a:ext cx="9596814" cy="6393877"/>
          </a:xfrm>
          <a:custGeom>
            <a:avLst/>
            <a:gdLst/>
            <a:ahLst/>
            <a:cxnLst/>
            <a:rect l="l" t="t" r="r" b="b"/>
            <a:pathLst>
              <a:path w="9596814" h="6393877">
                <a:moveTo>
                  <a:pt x="0" y="0"/>
                </a:moveTo>
                <a:lnTo>
                  <a:pt x="9596814" y="0"/>
                </a:lnTo>
                <a:lnTo>
                  <a:pt x="9596814" y="6393878"/>
                </a:lnTo>
                <a:lnTo>
                  <a:pt x="0" y="6393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922818" y="3363430"/>
            <a:ext cx="6336482" cy="346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6 баров</a:t>
            </a:r>
          </a:p>
          <a:p>
            <a:pPr algn="l">
              <a:lnSpc>
                <a:spcPts val="3878"/>
              </a:lnSpc>
            </a:pPr>
            <a:endParaRPr lang="en-US" sz="3029">
              <a:solidFill>
                <a:srgbClr val="F1DEDA"/>
              </a:solidFill>
              <a:latin typeface="Rugrats Sans"/>
              <a:ea typeface="Rugrats Sans"/>
              <a:cs typeface="Rugrats Sans"/>
              <a:sym typeface="Rugrats Sans"/>
            </a:endParaRP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Активная ночная жизнь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Аутентичная атмосфера</a:t>
            </a:r>
          </a:p>
          <a:p>
            <a:pPr marL="654177" lvl="1" indent="-327088" algn="l">
              <a:lnSpc>
                <a:spcPts val="3878"/>
              </a:lnSpc>
              <a:buFont typeface="Arial"/>
              <a:buChar char="•"/>
            </a:pPr>
            <a:r>
              <a:rPr lang="en-US" sz="3029">
                <a:solidFill>
                  <a:srgbClr val="F1DEDA"/>
                </a:solidFill>
                <a:latin typeface="Rugrats Sans"/>
                <a:ea typeface="Rugrats Sans"/>
                <a:cs typeface="Rugrats Sans"/>
                <a:sym typeface="Rugrats Sans"/>
              </a:rPr>
              <a:t>Улица сама является местной достопримечательностью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52377" y="1170500"/>
            <a:ext cx="8783247" cy="106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0"/>
              </a:lnSpc>
            </a:pPr>
            <a:r>
              <a:rPr lang="en-US" sz="6221" spc="304">
                <a:solidFill>
                  <a:srgbClr val="E4BCA0"/>
                </a:solidFill>
                <a:latin typeface="Atteron"/>
                <a:ea typeface="Atteron"/>
                <a:cs typeface="Atteron"/>
                <a:sym typeface="Atteron"/>
              </a:rPr>
              <a:t>№ 3 “октябрьская”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361</Words>
  <Application>Microsoft Office PowerPoint</Application>
  <PresentationFormat>Произвольный</PresentationFormat>
  <Paragraphs>109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Atteron</vt:lpstr>
      <vt:lpstr>Arial</vt:lpstr>
      <vt:lpstr>Rugrats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</dc:title>
  <dc:creator>Шибеко Дарья Андреевна</dc:creator>
  <cp:lastModifiedBy>Admin</cp:lastModifiedBy>
  <cp:revision>2</cp:revision>
  <dcterms:created xsi:type="dcterms:W3CDTF">2006-08-16T00:00:00Z</dcterms:created>
  <dcterms:modified xsi:type="dcterms:W3CDTF">2025-03-24T16:16:02Z</dcterms:modified>
  <dc:identifier>DAGX6ewZLjs</dc:identifier>
</cp:coreProperties>
</file>