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7" r:id="rId2"/>
    <p:sldId id="256" r:id="rId3"/>
    <p:sldId id="257" r:id="rId4"/>
    <p:sldId id="259" r:id="rId5"/>
    <p:sldId id="260" r:id="rId6"/>
    <p:sldId id="287" r:id="rId7"/>
    <p:sldId id="288" r:id="rId8"/>
    <p:sldId id="258" r:id="rId9"/>
    <p:sldId id="289" r:id="rId10"/>
    <p:sldId id="290" r:id="rId11"/>
    <p:sldId id="291" r:id="rId12"/>
    <p:sldId id="263" r:id="rId13"/>
    <p:sldId id="264" r:id="rId14"/>
    <p:sldId id="274" r:id="rId15"/>
    <p:sldId id="298" r:id="rId16"/>
    <p:sldId id="28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-52"/>
      <p:regular r:id="rId23"/>
      <p:bold r:id="rId24"/>
      <p:italic r:id="rId25"/>
      <p:boldItalic r:id="rId26"/>
    </p:embeddedFont>
    <p:embeddedFont>
      <p:font typeface="Montserrat Bold" panose="00000800000000000000" charset="-52"/>
      <p:regular r:id="rId27"/>
    </p:embeddedFont>
    <p:embeddedFont>
      <p:font typeface="Rockwell Extra Bold" panose="02060903040505020403" pitchFamily="18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F32"/>
    <a:srgbClr val="92B775"/>
    <a:srgbClr val="133215"/>
    <a:srgbClr val="F3E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2" autoAdjust="0"/>
    <p:restoredTop sz="85768" autoAdjust="0"/>
  </p:normalViewPr>
  <p:slideViewPr>
    <p:cSldViewPr>
      <p:cViewPr varScale="1">
        <p:scale>
          <a:sx n="63" d="100"/>
          <a:sy n="63" d="100"/>
        </p:scale>
        <p:origin x="14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24748-9FE6-453D-95BA-EEED49682A79}" type="datetimeFigureOut">
              <a:rPr lang="aa-ET" smtClean="0"/>
              <a:t>03/25/2025</a:t>
            </a:fld>
            <a:endParaRPr lang="aa-ET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D57E5-FDB8-42F9-A469-25D002C9371A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2607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74291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14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4299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24684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5544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7521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12932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1960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55118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10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2229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D57E5-FDB8-42F9-A469-25D002C9371A}" type="slidenum">
              <a:rPr lang="aa-ET" smtClean="0"/>
              <a:t>12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9688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44.png"/><Relationship Id="rId21" Type="http://schemas.openxmlformats.org/officeDocument/2006/relationships/image" Target="../media/image72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24" Type="http://schemas.openxmlformats.org/officeDocument/2006/relationships/image" Target="../media/image75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45.svg"/><Relationship Id="rId9" Type="http://schemas.openxmlformats.org/officeDocument/2006/relationships/image" Target="../media/image60.sv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8.png"/><Relationship Id="rId7" Type="http://schemas.openxmlformats.org/officeDocument/2006/relationships/image" Target="../media/image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4.svg"/><Relationship Id="rId4" Type="http://schemas.openxmlformats.org/officeDocument/2006/relationships/image" Target="../media/image79.jp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8.png"/><Relationship Id="rId7" Type="http://schemas.openxmlformats.org/officeDocument/2006/relationships/image" Target="../media/image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jpe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03989" y="4726186"/>
            <a:ext cx="8279324" cy="86735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04632" y="-1971624"/>
            <a:ext cx="3943248" cy="39432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57500" y="2437888"/>
            <a:ext cx="12573000" cy="54112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ru-RU" sz="54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Интеграция технологии киберспорта в активный туризм: проект стратегии развития локальной туристической дестинации </a:t>
            </a:r>
          </a:p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D8FF32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(на примере Бобруйского района)</a:t>
            </a:r>
            <a:endParaRPr lang="en-US" sz="4800" dirty="0">
              <a:solidFill>
                <a:srgbClr val="D8FF32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13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2948867" y="3845006"/>
            <a:ext cx="861060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b="1" dirty="0">
                <a:ln w="40005">
                  <a:solidFill>
                    <a:schemeClr val="accent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ОБУСТРОЙСТВО МЕСТНОСТИ </a:t>
            </a:r>
            <a:endParaRPr lang="en-US" sz="7200" b="1" dirty="0">
              <a:ln w="40005">
                <a:solidFill>
                  <a:schemeClr val="accent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4DE1E-E0EB-EAF2-34A1-4588D558E048}"/>
              </a:ext>
            </a:extLst>
          </p:cNvPr>
          <p:cNvSpPr txBox="1"/>
          <p:nvPr/>
        </p:nvSpPr>
        <p:spPr>
          <a:xfrm>
            <a:off x="1809750" y="342900"/>
            <a:ext cx="14668500" cy="189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8800" b="1" spc="114" dirty="0">
                <a:ln w="40005"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Езда на квадроциклах</a:t>
            </a:r>
            <a:endParaRPr lang="en-US" sz="8800" b="1" spc="114" dirty="0">
              <a:ln w="40005">
                <a:solidFill>
                  <a:schemeClr val="accent1"/>
                </a:solidFill>
              </a:ln>
              <a:latin typeface="Montserrat" panose="00000500000000000000" pitchFamily="2" charset="-5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92200" y="5667182"/>
            <a:ext cx="7182237" cy="7182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7BDD51-34CC-F05B-6463-99663597A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83397"/>
            <a:ext cx="7820736" cy="6118097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B87579-04B8-83AD-C80E-93B9042F2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94" y="2383397"/>
            <a:ext cx="7313231" cy="6118097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791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2986967" y="3806906"/>
            <a:ext cx="868680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b="1" dirty="0">
                <a:ln w="40005">
                  <a:solidFill>
                    <a:schemeClr val="accent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ОБУСТРОЙСТВО МЕСТНОСТИ </a:t>
            </a:r>
            <a:endParaRPr lang="en-US" sz="7200" b="1" dirty="0">
              <a:ln w="40005">
                <a:solidFill>
                  <a:schemeClr val="accent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4DE1E-E0EB-EAF2-34A1-4588D558E048}"/>
              </a:ext>
            </a:extLst>
          </p:cNvPr>
          <p:cNvSpPr txBox="1"/>
          <p:nvPr/>
        </p:nvSpPr>
        <p:spPr>
          <a:xfrm>
            <a:off x="3086100" y="-375842"/>
            <a:ext cx="12115800" cy="189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8800" b="1" spc="114" dirty="0" err="1">
                <a:ln w="40005"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Агроусадьбы</a:t>
            </a:r>
            <a:endParaRPr lang="en-US" sz="8800" b="1" spc="114" dirty="0">
              <a:ln w="40005">
                <a:solidFill>
                  <a:schemeClr val="accent1"/>
                </a:solidFill>
              </a:ln>
              <a:latin typeface="Montserrat" panose="00000500000000000000" pitchFamily="2" charset="-5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90577" y="-2867219"/>
            <a:ext cx="7182237" cy="71822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288C0-D261-557E-2862-AFA540009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49" y="1714500"/>
            <a:ext cx="7604905" cy="6096000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B9D77A-9928-CE5A-E2E6-DDCAAA1DA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06" y="3543300"/>
            <a:ext cx="7827056" cy="6199768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60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7828" y="209560"/>
            <a:ext cx="15645013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693"/>
              </a:lnSpc>
            </a:pPr>
            <a:r>
              <a:rPr lang="ru-RU" sz="9700" b="1" spc="96" dirty="0">
                <a:ln w="40005">
                  <a:solidFill>
                    <a:schemeClr val="accent1"/>
                  </a:solidFill>
                </a:ln>
                <a:solidFill>
                  <a:srgbClr val="D8FF32"/>
                </a:solidFill>
                <a:latin typeface="Montserrat" panose="00000500000000000000" pitchFamily="2" charset="-52"/>
              </a:rPr>
              <a:t>Стратегические  цели</a:t>
            </a:r>
            <a:endParaRPr lang="en-US" sz="9700" b="1" spc="96" dirty="0">
              <a:ln w="40005">
                <a:solidFill>
                  <a:schemeClr val="accent1"/>
                </a:solidFill>
              </a:ln>
              <a:solidFill>
                <a:srgbClr val="D8FF3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990643" y="2008224"/>
            <a:ext cx="1978672" cy="1978672"/>
            <a:chOff x="0" y="0"/>
            <a:chExt cx="2638229" cy="26382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638229" cy="263822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12460" y="821852"/>
              <a:ext cx="2013310" cy="1023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en-US" sz="2700" spc="27" dirty="0">
                  <a:solidFill>
                    <a:srgbClr val="000000"/>
                  </a:solidFill>
                  <a:latin typeface="Montserrat"/>
                </a:rPr>
                <a:t>НАШИ </a:t>
              </a:r>
              <a:r>
                <a:rPr lang="ru-RU" sz="2700" spc="27" dirty="0">
                  <a:solidFill>
                    <a:srgbClr val="000000"/>
                  </a:solidFill>
                  <a:latin typeface="Montserrat"/>
                </a:rPr>
                <a:t>ЦЕЛИ</a:t>
              </a:r>
              <a:endParaRPr lang="en-US" sz="2700" spc="27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1035942" y="3545116"/>
            <a:ext cx="6660258" cy="457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TextBox 8"/>
          <p:cNvSpPr txBox="1"/>
          <p:nvPr/>
        </p:nvSpPr>
        <p:spPr>
          <a:xfrm>
            <a:off x="1171430" y="8741364"/>
            <a:ext cx="15301179" cy="59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</a:pPr>
            <a:r>
              <a:rPr lang="ru-RU" b="1" spc="17" dirty="0">
                <a:solidFill>
                  <a:srgbClr val="000000"/>
                </a:solidFill>
                <a:latin typeface="Montserrat"/>
              </a:rPr>
              <a:t>После открытия 1 локации планируется активное продвижение дестинации на туристическом рынке Беларуси с целью её популяризации</a:t>
            </a:r>
            <a:endParaRPr lang="en-US" b="1" spc="17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2723602"/>
            <a:ext cx="75819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2"/>
              </a:lnSpc>
            </a:pPr>
            <a:r>
              <a:rPr lang="ru-RU" sz="3782" dirty="0">
                <a:solidFill>
                  <a:srgbClr val="000000"/>
                </a:solidFill>
                <a:latin typeface="Montserrat"/>
              </a:rPr>
              <a:t>То, чего мы хотим достичь</a:t>
            </a:r>
            <a:endParaRPr lang="en-US" sz="3782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920140"/>
            <a:ext cx="3941383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0"/>
              </a:lnSpc>
            </a:pPr>
            <a:r>
              <a:rPr lang="ru-RU" sz="5845" dirty="0">
                <a:solidFill>
                  <a:srgbClr val="FFFFFF"/>
                </a:solidFill>
                <a:latin typeface="Montserrat" panose="00000500000000000000" pitchFamily="2" charset="-52"/>
              </a:rPr>
              <a:t>Создание 1 </a:t>
            </a:r>
            <a:r>
              <a:rPr lang="en-US" sz="5845" dirty="0">
                <a:solidFill>
                  <a:srgbClr val="FFFFFF"/>
                </a:solidFill>
                <a:latin typeface="Montserrat" panose="00000500000000000000" pitchFamily="2" charset="-52"/>
              </a:rPr>
              <a:t>PUBG</a:t>
            </a:r>
            <a:r>
              <a:rPr lang="de-DE" sz="5845" dirty="0">
                <a:solidFill>
                  <a:srgbClr val="FFFFFF"/>
                </a:solidFill>
                <a:latin typeface="Montserrat" panose="00000500000000000000" pitchFamily="2" charset="-52"/>
              </a:rPr>
              <a:t> </a:t>
            </a:r>
            <a:r>
              <a:rPr lang="ru-RU" sz="5845" dirty="0">
                <a:solidFill>
                  <a:srgbClr val="FFFFFF"/>
                </a:solidFill>
                <a:latin typeface="Montserrat" panose="00000500000000000000" pitchFamily="2" charset="-52"/>
              </a:rPr>
              <a:t>локации </a:t>
            </a:r>
            <a:endParaRPr lang="en-US" sz="5845" dirty="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68598" y="4726205"/>
            <a:ext cx="4300717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74"/>
              </a:lnSpc>
            </a:pPr>
            <a:r>
              <a:rPr lang="ru-RU" sz="5400" dirty="0">
                <a:solidFill>
                  <a:srgbClr val="FFFFFF"/>
                </a:solidFill>
                <a:latin typeface="Montserrat" panose="00000500000000000000" pitchFamily="2" charset="-52"/>
              </a:rPr>
              <a:t>Создание </a:t>
            </a:r>
          </a:p>
          <a:p>
            <a:pPr>
              <a:lnSpc>
                <a:spcPts val="5774"/>
              </a:lnSpc>
            </a:pPr>
            <a:r>
              <a:rPr lang="ru-RU" sz="5400" dirty="0">
                <a:solidFill>
                  <a:srgbClr val="FFFFFF"/>
                </a:solidFill>
                <a:latin typeface="Montserrat" panose="00000500000000000000" pitchFamily="2" charset="-52"/>
              </a:rPr>
              <a:t>2 </a:t>
            </a:r>
            <a:r>
              <a:rPr lang="de-DE" sz="5400" dirty="0">
                <a:solidFill>
                  <a:srgbClr val="FFFFFF"/>
                </a:solidFill>
                <a:latin typeface="Montserrat" panose="00000500000000000000" pitchFamily="2" charset="-52"/>
              </a:rPr>
              <a:t>PUBG </a:t>
            </a:r>
            <a:endParaRPr lang="ru-RU" sz="5400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>
              <a:lnSpc>
                <a:spcPts val="5774"/>
              </a:lnSpc>
            </a:pPr>
            <a:r>
              <a:rPr lang="ru-RU" sz="5400" dirty="0">
                <a:solidFill>
                  <a:srgbClr val="FFFFFF"/>
                </a:solidFill>
                <a:latin typeface="Montserrat" panose="00000500000000000000" pitchFamily="2" charset="-52"/>
              </a:rPr>
              <a:t>локации </a:t>
            </a:r>
            <a:endParaRPr lang="en-US" sz="5400" dirty="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37196" y="6934758"/>
            <a:ext cx="2636792" cy="24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pc="15" dirty="0">
                <a:solidFill>
                  <a:srgbClr val="000000"/>
                </a:solidFill>
                <a:latin typeface="Montserrat"/>
              </a:rPr>
              <a:t>20</a:t>
            </a:r>
            <a:r>
              <a:rPr lang="ru-RU" spc="15" dirty="0">
                <a:solidFill>
                  <a:srgbClr val="000000"/>
                </a:solidFill>
                <a:latin typeface="Montserrat"/>
              </a:rPr>
              <a:t>24</a:t>
            </a:r>
            <a:endParaRPr lang="en-US" spc="15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42552" y="6934758"/>
            <a:ext cx="2636792" cy="24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pc="15" dirty="0">
                <a:solidFill>
                  <a:srgbClr val="000000"/>
                </a:solidFill>
                <a:latin typeface="Montserrat"/>
              </a:rPr>
              <a:t>2026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69013" y="6939775"/>
            <a:ext cx="2636792" cy="24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ru-RU" spc="15" dirty="0">
                <a:solidFill>
                  <a:srgbClr val="000000"/>
                </a:solidFill>
                <a:latin typeface="Montserrat"/>
              </a:rPr>
              <a:t>2028</a:t>
            </a:r>
            <a:endParaRPr lang="en-US" spc="15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037196" y="7300834"/>
            <a:ext cx="4017232" cy="546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0" name="AutoShape 20"/>
          <p:cNvSpPr/>
          <p:nvPr/>
        </p:nvSpPr>
        <p:spPr>
          <a:xfrm>
            <a:off x="1037196" y="4500484"/>
            <a:ext cx="4017232" cy="546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1" name="AutoShape 21"/>
          <p:cNvSpPr/>
          <p:nvPr/>
        </p:nvSpPr>
        <p:spPr>
          <a:xfrm>
            <a:off x="6642552" y="7300834"/>
            <a:ext cx="4017232" cy="546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2" name="AutoShape 22"/>
          <p:cNvSpPr/>
          <p:nvPr/>
        </p:nvSpPr>
        <p:spPr>
          <a:xfrm>
            <a:off x="6642552" y="4500484"/>
            <a:ext cx="4017232" cy="546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3" name="AutoShape 23"/>
          <p:cNvSpPr/>
          <p:nvPr/>
        </p:nvSpPr>
        <p:spPr>
          <a:xfrm>
            <a:off x="12351911" y="7300238"/>
            <a:ext cx="4017232" cy="5469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4" name="AutoShape 24"/>
          <p:cNvSpPr/>
          <p:nvPr/>
        </p:nvSpPr>
        <p:spPr>
          <a:xfrm>
            <a:off x="12351911" y="4011728"/>
            <a:ext cx="4017232" cy="54696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26" name="Group 26"/>
          <p:cNvGrpSpPr/>
          <p:nvPr/>
        </p:nvGrpSpPr>
        <p:grpSpPr>
          <a:xfrm>
            <a:off x="5386015" y="3832181"/>
            <a:ext cx="12201457" cy="3694088"/>
            <a:chOff x="-9016419" y="-1274096"/>
            <a:chExt cx="16268611" cy="4925452"/>
          </a:xfrm>
        </p:grpSpPr>
        <p:sp>
          <p:nvSpPr>
            <p:cNvPr id="27" name="TextBox 27"/>
            <p:cNvSpPr txBox="1"/>
            <p:nvPr/>
          </p:nvSpPr>
          <p:spPr>
            <a:xfrm>
              <a:off x="294246" y="-1274096"/>
              <a:ext cx="6957946" cy="49254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19"/>
                </a:lnSpc>
              </a:pPr>
              <a:endParaRPr sz="2000" b="1" dirty="0">
                <a:latin typeface="Montserrat" panose="00000500000000000000" pitchFamily="2" charset="-52"/>
              </a:endParaRPr>
            </a:p>
            <a:p>
              <a:pPr>
                <a:lnSpc>
                  <a:spcPts val="4119"/>
                </a:lnSpc>
              </a:pPr>
              <a:r>
                <a:rPr lang="ru-RU" sz="4800" b="1" dirty="0">
                  <a:solidFill>
                    <a:srgbClr val="FFFFFF"/>
                  </a:solidFill>
                  <a:latin typeface="Montserrat" panose="00000500000000000000" pitchFamily="2" charset="-52"/>
                </a:rPr>
                <a:t>Улучшение  имиджа района  и  повышенный  поток туристов</a:t>
              </a:r>
              <a:endParaRPr lang="en-US" sz="4800" b="1" dirty="0">
                <a:solidFill>
                  <a:srgbClr val="FFFFFF"/>
                </a:solidFill>
                <a:latin typeface="Montserrat" panose="00000500000000000000" pitchFamily="2" charset="-52"/>
              </a:endParaRPr>
            </a:p>
            <a:p>
              <a:pPr>
                <a:lnSpc>
                  <a:spcPts val="4119"/>
                </a:lnSpc>
              </a:pPr>
              <a:endParaRPr lang="en-US" sz="4800" b="1" dirty="0">
                <a:solidFill>
                  <a:srgbClr val="FFFFFF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8" name="AutoShape 28"/>
            <p:cNvSpPr/>
            <p:nvPr/>
          </p:nvSpPr>
          <p:spPr>
            <a:xfrm>
              <a:off x="-1482280" y="1177334"/>
              <a:ext cx="591583" cy="16056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5366953" y="1383808"/>
              <a:ext cx="383623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4"/>
                </a:lnSpc>
              </a:pPr>
              <a:endParaRPr lang="en-US" sz="3734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31" name="AutoShape 28">
              <a:extLst>
                <a:ext uri="{FF2B5EF4-FFF2-40B4-BE49-F238E27FC236}">
                  <a16:creationId xmlns:a16="http://schemas.microsoft.com/office/drawing/2014/main" id="{5AE54156-BA68-FA73-FFD8-23310B6C54F0}"/>
                </a:ext>
              </a:extLst>
            </p:cNvPr>
            <p:cNvSpPr/>
            <p:nvPr/>
          </p:nvSpPr>
          <p:spPr>
            <a:xfrm>
              <a:off x="-9016419" y="1127250"/>
              <a:ext cx="591583" cy="160563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30" name="AutoShape 7">
            <a:extLst>
              <a:ext uri="{FF2B5EF4-FFF2-40B4-BE49-F238E27FC236}">
                <a16:creationId xmlns:a16="http://schemas.microsoft.com/office/drawing/2014/main" id="{8B589C1C-D616-08AA-018B-E5905B7626A6}"/>
              </a:ext>
            </a:extLst>
          </p:cNvPr>
          <p:cNvSpPr/>
          <p:nvPr/>
        </p:nvSpPr>
        <p:spPr>
          <a:xfrm>
            <a:off x="1055425" y="2261234"/>
            <a:ext cx="6660258" cy="45719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95D4C32E-A9B0-2A8D-5C09-7259B0C34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221833" y="6719614"/>
            <a:ext cx="1908360" cy="3464020"/>
          </a:xfrm>
          <a:prstGeom prst="rect">
            <a:avLst/>
          </a:prstGeom>
        </p:spPr>
      </p:pic>
      <p:sp>
        <p:nvSpPr>
          <p:cNvPr id="34" name="TextBox 19">
            <a:extLst>
              <a:ext uri="{FF2B5EF4-FFF2-40B4-BE49-F238E27FC236}">
                <a16:creationId xmlns:a16="http://schemas.microsoft.com/office/drawing/2014/main" id="{3A736697-940A-8AD3-EAD3-E80C5AD413FD}"/>
              </a:ext>
            </a:extLst>
          </p:cNvPr>
          <p:cNvSpPr txBox="1"/>
          <p:nvPr/>
        </p:nvSpPr>
        <p:spPr>
          <a:xfrm rot="5400000">
            <a:off x="15460660" y="2755848"/>
            <a:ext cx="4410871" cy="12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5"/>
              </a:lnSpc>
            </a:pPr>
            <a:r>
              <a:rPr lang="ru-RU" sz="1300" spc="92" dirty="0">
                <a:solidFill>
                  <a:srgbClr val="000000"/>
                </a:solidFill>
                <a:latin typeface="Montserrat Bold"/>
              </a:rPr>
              <a:t>Бобруйский район</a:t>
            </a:r>
            <a:endParaRPr lang="en-US" sz="1300" spc="92" dirty="0">
              <a:solidFill>
                <a:srgbClr val="000000"/>
              </a:solidFill>
              <a:latin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438225"/>
            <a:ext cx="7936806" cy="4268050"/>
            <a:chOff x="0" y="0"/>
            <a:chExt cx="2177457" cy="1170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7457" cy="1170936"/>
            </a:xfrm>
            <a:custGeom>
              <a:avLst/>
              <a:gdLst/>
              <a:ahLst/>
              <a:cxnLst/>
              <a:rect l="l" t="t" r="r" b="b"/>
              <a:pathLst>
                <a:path w="2177457" h="1170936">
                  <a:moveTo>
                    <a:pt x="0" y="0"/>
                  </a:moveTo>
                  <a:lnTo>
                    <a:pt x="2177457" y="0"/>
                  </a:lnTo>
                  <a:lnTo>
                    <a:pt x="2177457" y="1170936"/>
                  </a:lnTo>
                  <a:lnTo>
                    <a:pt x="0" y="1170936"/>
                  </a:lnTo>
                  <a:close/>
                </a:path>
              </a:pathLst>
            </a:custGeom>
            <a:solidFill>
              <a:srgbClr val="D8FF3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51206" y="4438225"/>
            <a:ext cx="7822506" cy="4268050"/>
            <a:chOff x="0" y="0"/>
            <a:chExt cx="2146099" cy="11709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6098" cy="1170936"/>
            </a:xfrm>
            <a:custGeom>
              <a:avLst/>
              <a:gdLst/>
              <a:ahLst/>
              <a:cxnLst/>
              <a:rect l="l" t="t" r="r" b="b"/>
              <a:pathLst>
                <a:path w="2146098" h="1170936">
                  <a:moveTo>
                    <a:pt x="0" y="0"/>
                  </a:moveTo>
                  <a:lnTo>
                    <a:pt x="2146098" y="0"/>
                  </a:lnTo>
                  <a:lnTo>
                    <a:pt x="2146098" y="1170936"/>
                  </a:lnTo>
                  <a:lnTo>
                    <a:pt x="0" y="117093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35942" y="8915964"/>
            <a:ext cx="6431658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ru-RU" spc="15" dirty="0">
                <a:solidFill>
                  <a:srgbClr val="000000"/>
                </a:solidFill>
                <a:latin typeface="Montserrat Bold"/>
              </a:rPr>
              <a:t>Идеально для проведения </a:t>
            </a:r>
            <a:r>
              <a:rPr lang="ru-RU" spc="15" dirty="0" err="1">
                <a:solidFill>
                  <a:srgbClr val="000000"/>
                </a:solidFill>
                <a:latin typeface="Montserrat Bold"/>
              </a:rPr>
              <a:t>тимбилдингов</a:t>
            </a:r>
            <a:endParaRPr lang="en-US" spc="15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51206" y="8915964"/>
            <a:ext cx="654119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ru-RU" spc="16" dirty="0">
                <a:solidFill>
                  <a:srgbClr val="000000"/>
                </a:solidFill>
                <a:latin typeface="Montserrat Bold"/>
              </a:rPr>
              <a:t>Идеально для  желающих уехать из  города</a:t>
            </a:r>
            <a:endParaRPr lang="en-US" spc="16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54070" y="560483"/>
            <a:ext cx="16899256" cy="299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20"/>
              </a:lnSpc>
            </a:pPr>
            <a:r>
              <a:rPr lang="ru-RU" sz="13700" b="1" spc="114" dirty="0">
                <a:ln w="40005">
                  <a:solidFill>
                    <a:schemeClr val="accent1"/>
                  </a:solidFill>
                </a:ln>
                <a:solidFill>
                  <a:srgbClr val="D8FF32"/>
                </a:solidFill>
                <a:latin typeface="Montserrat" panose="00000500000000000000" pitchFamily="2" charset="-52"/>
              </a:rPr>
              <a:t>Целевая аудитория</a:t>
            </a:r>
            <a:endParaRPr lang="en-US" sz="13700" b="1" spc="114" dirty="0">
              <a:ln w="40005">
                <a:solidFill>
                  <a:schemeClr val="accent1"/>
                </a:solidFill>
              </a:ln>
              <a:solidFill>
                <a:srgbClr val="D8FF3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35942" y="2661580"/>
            <a:ext cx="4882165" cy="1060005"/>
            <a:chOff x="0" y="41696"/>
            <a:chExt cx="6509553" cy="1413340"/>
          </a:xfrm>
        </p:grpSpPr>
        <p:sp>
          <p:nvSpPr>
            <p:cNvPr id="10" name="AutoShape 10"/>
            <p:cNvSpPr/>
            <p:nvPr/>
          </p:nvSpPr>
          <p:spPr>
            <a:xfrm>
              <a:off x="9656" y="41696"/>
              <a:ext cx="6498478" cy="6001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9657" y="1395737"/>
              <a:ext cx="6498478" cy="5929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265459"/>
              <a:ext cx="6509553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70"/>
                </a:lnSpc>
              </a:pPr>
              <a:r>
                <a:rPr lang="ru-RU" sz="3270" dirty="0">
                  <a:solidFill>
                    <a:srgbClr val="000000"/>
                  </a:solidFill>
                  <a:latin typeface="Montserrat"/>
                </a:rPr>
                <a:t>Ключевые группы потребителей</a:t>
              </a:r>
              <a:endParaRPr lang="en-US" sz="327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22496" y="4228536"/>
            <a:ext cx="6889426" cy="2628925"/>
            <a:chOff x="-1640100" y="-1936678"/>
            <a:chExt cx="6926412" cy="3505234"/>
          </a:xfrm>
        </p:grpSpPr>
        <p:sp>
          <p:nvSpPr>
            <p:cNvPr id="18" name="TextBox 18"/>
            <p:cNvSpPr txBox="1"/>
            <p:nvPr/>
          </p:nvSpPr>
          <p:spPr>
            <a:xfrm>
              <a:off x="-226224" y="-1936678"/>
              <a:ext cx="5512536" cy="35052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19"/>
                </a:lnSpc>
              </a:pPr>
              <a:endParaRPr sz="2800" b="1" dirty="0">
                <a:latin typeface="Montserrat" panose="00000500000000000000" pitchFamily="2" charset="-52"/>
              </a:endParaRPr>
            </a:p>
            <a:p>
              <a:pPr>
                <a:lnSpc>
                  <a:spcPts val="4119"/>
                </a:lnSpc>
              </a:pPr>
              <a:r>
                <a:rPr lang="ru-RU" sz="2800" b="1" dirty="0">
                  <a:solidFill>
                    <a:srgbClr val="D8FF32"/>
                  </a:solidFill>
                  <a:latin typeface="Montserrat" panose="00000500000000000000" pitchFamily="2" charset="-52"/>
                </a:rPr>
                <a:t>Жители Минска и областных городов (Гомель, Могилев)</a:t>
              </a:r>
              <a:endParaRPr lang="en-US" sz="2800" b="1" dirty="0">
                <a:solidFill>
                  <a:srgbClr val="D8FF32"/>
                </a:solidFill>
                <a:latin typeface="Montserrat" panose="00000500000000000000" pitchFamily="2" charset="-52"/>
              </a:endParaRPr>
            </a:p>
            <a:p>
              <a:pPr>
                <a:lnSpc>
                  <a:spcPts val="4119"/>
                </a:lnSpc>
              </a:pPr>
              <a:endParaRPr lang="en-US" sz="2800" b="1" dirty="0">
                <a:solidFill>
                  <a:srgbClr val="D8FF32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-1640100" y="-963467"/>
              <a:ext cx="949611" cy="158141"/>
            </a:xfrm>
            <a:prstGeom prst="rect">
              <a:avLst/>
            </a:prstGeom>
            <a:solidFill>
              <a:srgbClr val="D8FF3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827359" y="3885477"/>
            <a:ext cx="6589720" cy="2753254"/>
            <a:chOff x="-953992" y="-2394091"/>
            <a:chExt cx="6204160" cy="3671007"/>
          </a:xfrm>
        </p:grpSpPr>
        <p:sp>
          <p:nvSpPr>
            <p:cNvPr id="22" name="TextBox 22"/>
            <p:cNvSpPr txBox="1"/>
            <p:nvPr/>
          </p:nvSpPr>
          <p:spPr>
            <a:xfrm>
              <a:off x="-953992" y="-2394091"/>
              <a:ext cx="5438612" cy="3671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19"/>
                </a:lnSpc>
              </a:pPr>
              <a:endParaRPr lang="ru-RU" sz="2400" b="1" dirty="0">
                <a:latin typeface="Montserrat" panose="00000500000000000000" pitchFamily="2" charset="-52"/>
              </a:endParaRPr>
            </a:p>
            <a:p>
              <a:r>
                <a:rPr lang="ru-RU" sz="5400" b="1" dirty="0">
                  <a:solidFill>
                    <a:srgbClr val="000000"/>
                  </a:solidFill>
                  <a:latin typeface="Montserrat" panose="00000500000000000000" pitchFamily="2" charset="-52"/>
                </a:rPr>
                <a:t>Жители Бобруйска</a:t>
              </a:r>
            </a:p>
            <a:p>
              <a:pPr>
                <a:lnSpc>
                  <a:spcPts val="4119"/>
                </a:lnSpc>
              </a:pPr>
              <a:endParaRPr lang="en-US" sz="5400" b="1" dirty="0">
                <a:solidFill>
                  <a:srgbClr val="00000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4356242" y="-1120708"/>
              <a:ext cx="893926" cy="158143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id="25" name="TextBox 6">
            <a:extLst>
              <a:ext uri="{FF2B5EF4-FFF2-40B4-BE49-F238E27FC236}">
                <a16:creationId xmlns:a16="http://schemas.microsoft.com/office/drawing/2014/main" id="{802C10B6-12F8-1F48-B038-6A004994CFD5}"/>
              </a:ext>
            </a:extLst>
          </p:cNvPr>
          <p:cNvSpPr txBox="1"/>
          <p:nvPr/>
        </p:nvSpPr>
        <p:spPr>
          <a:xfrm>
            <a:off x="1581635" y="6031754"/>
            <a:ext cx="7222400" cy="2736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5" dirty="0">
                <a:solidFill>
                  <a:srgbClr val="000000"/>
                </a:solidFill>
                <a:latin typeface="Montserrat Bold"/>
              </a:rPr>
              <a:t>Корпоративные клиенты из Бобруйска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pc="15" dirty="0">
              <a:solidFill>
                <a:srgbClr val="000000"/>
              </a:solidFill>
              <a:latin typeface="Montserra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5" dirty="0">
                <a:solidFill>
                  <a:srgbClr val="000000"/>
                </a:solidFill>
                <a:latin typeface="Montserrat Bold"/>
              </a:rPr>
              <a:t>Люди от  16 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pc="15" dirty="0">
              <a:solidFill>
                <a:srgbClr val="000000"/>
              </a:solidFill>
              <a:latin typeface="Montserra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5" dirty="0">
                <a:solidFill>
                  <a:srgbClr val="000000"/>
                </a:solidFill>
                <a:latin typeface="Montserrat Bold"/>
              </a:rPr>
              <a:t>Сотрудники заводов (профсоюз оплачивает 50% стоимости поездки)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pc="15" dirty="0">
              <a:solidFill>
                <a:srgbClr val="000000"/>
              </a:solidFill>
              <a:latin typeface="Montserra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15" dirty="0">
                <a:solidFill>
                  <a:srgbClr val="000000"/>
                </a:solidFill>
                <a:latin typeface="Montserrat Bold"/>
              </a:rPr>
              <a:t> Любые друге молодые коллективы, а также индивидуальные посетители</a:t>
            </a:r>
          </a:p>
          <a:p>
            <a:pPr>
              <a:lnSpc>
                <a:spcPts val="1919"/>
              </a:lnSpc>
            </a:pPr>
            <a:endParaRPr lang="en-US" spc="15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20" name="AutoShape 19"/>
          <p:cNvSpPr/>
          <p:nvPr/>
        </p:nvSpPr>
        <p:spPr>
          <a:xfrm>
            <a:off x="9337272" y="6456081"/>
            <a:ext cx="944540" cy="118606"/>
          </a:xfrm>
          <a:prstGeom prst="rect">
            <a:avLst/>
          </a:prstGeom>
          <a:solidFill>
            <a:srgbClr val="D8FF32"/>
          </a:solidFill>
        </p:spPr>
      </p:sp>
      <p:sp>
        <p:nvSpPr>
          <p:cNvPr id="14" name="Прямоугольник 13"/>
          <p:cNvSpPr/>
          <p:nvPr/>
        </p:nvSpPr>
        <p:spPr>
          <a:xfrm>
            <a:off x="10640469" y="6228298"/>
            <a:ext cx="4243976" cy="267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119"/>
              </a:lnSpc>
            </a:pPr>
            <a:r>
              <a:rPr lang="ru-RU" sz="2800" b="1" dirty="0">
                <a:solidFill>
                  <a:srgbClr val="D8FF32"/>
                </a:solidFill>
                <a:latin typeface="Montserrat" panose="00000500000000000000" pitchFamily="2" charset="-52"/>
              </a:rPr>
              <a:t>Туристы из России</a:t>
            </a:r>
          </a:p>
          <a:p>
            <a:pPr>
              <a:lnSpc>
                <a:spcPts val="4119"/>
              </a:lnSpc>
            </a:pPr>
            <a:r>
              <a:rPr lang="ru-RU" sz="2800" b="1" dirty="0">
                <a:solidFill>
                  <a:srgbClr val="D8FF32"/>
                </a:solidFill>
                <a:latin typeface="Montserrat" panose="00000500000000000000" pitchFamily="2" charset="-52"/>
              </a:rPr>
              <a:t>Туристы из стран ЕАЭС и дальнего зарубежья</a:t>
            </a:r>
          </a:p>
          <a:p>
            <a:pPr>
              <a:lnSpc>
                <a:spcPts val="4119"/>
              </a:lnSpc>
            </a:pPr>
            <a:endParaRPr lang="en-US" sz="2800" b="1" dirty="0">
              <a:solidFill>
                <a:srgbClr val="D8FF32"/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AutoShape 19"/>
          <p:cNvSpPr/>
          <p:nvPr/>
        </p:nvSpPr>
        <p:spPr>
          <a:xfrm>
            <a:off x="9337272" y="6976300"/>
            <a:ext cx="944540" cy="118606"/>
          </a:xfrm>
          <a:prstGeom prst="rect">
            <a:avLst/>
          </a:prstGeom>
          <a:solidFill>
            <a:srgbClr val="D8FF32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9752" y="-240788"/>
            <a:ext cx="9433752" cy="109124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4119" y="1742265"/>
            <a:ext cx="7182237" cy="718223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44794" y="1265293"/>
            <a:ext cx="3933083" cy="7993007"/>
            <a:chOff x="0" y="0"/>
            <a:chExt cx="5001260" cy="101638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5"/>
              <a:stretch>
                <a:fillRect l="-45" r="-4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solidFill>
              <a:srgbClr val="D8FF32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2769"/>
          <a:stretch>
            <a:fillRect/>
          </a:stretch>
        </p:blipFill>
        <p:spPr>
          <a:xfrm>
            <a:off x="3487747" y="7508685"/>
            <a:ext cx="2300566" cy="13793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08171" y="280614"/>
            <a:ext cx="1233076" cy="14338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4321">
            <a:off x="3406554" y="6688994"/>
            <a:ext cx="2286866" cy="1068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5940848" y="8086638"/>
            <a:ext cx="3490801" cy="269109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9727031" y="1030000"/>
            <a:ext cx="8768008" cy="8227000"/>
            <a:chOff x="-1579862" y="-669423"/>
            <a:chExt cx="11690679" cy="10969336"/>
          </a:xfrm>
        </p:grpSpPr>
        <p:sp>
          <p:nvSpPr>
            <p:cNvPr id="12" name="AutoShape 12"/>
            <p:cNvSpPr/>
            <p:nvPr/>
          </p:nvSpPr>
          <p:spPr>
            <a:xfrm>
              <a:off x="-1036436" y="2848258"/>
              <a:ext cx="6374297" cy="413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-1036436" y="4452306"/>
              <a:ext cx="6374295" cy="4060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-1579862" y="5136105"/>
              <a:ext cx="11690679" cy="51638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46"/>
                </a:lnSpc>
              </a:pP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Планируется:</a:t>
              </a:r>
            </a:p>
            <a:p>
              <a:pPr>
                <a:lnSpc>
                  <a:spcPts val="1946"/>
                </a:lnSpc>
              </a:pPr>
              <a:endParaRPr lang="ru-RU" sz="2200" spc="14" dirty="0">
                <a:solidFill>
                  <a:srgbClr val="000000"/>
                </a:solidFill>
                <a:latin typeface="Montserrat"/>
              </a:endParaRP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Создать и активно вести аккаунт в </a:t>
              </a:r>
              <a:r>
                <a:rPr lang="en-US" sz="2200" spc="14" dirty="0">
                  <a:solidFill>
                    <a:srgbClr val="000000"/>
                  </a:solidFill>
                  <a:latin typeface="Montserrat"/>
                </a:rPr>
                <a:t>Instagram</a:t>
              </a: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, продвигать его и покупать рекламу</a:t>
              </a:r>
            </a:p>
            <a:p>
              <a:endParaRPr lang="ru-RU" sz="2200" spc="14" dirty="0">
                <a:solidFill>
                  <a:srgbClr val="000000"/>
                </a:solidFill>
                <a:latin typeface="Montserrat"/>
              </a:endParaRP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Вести свой канал в </a:t>
              </a:r>
              <a:r>
                <a:rPr lang="en-US" sz="2200" spc="14" dirty="0">
                  <a:solidFill>
                    <a:srgbClr val="000000"/>
                  </a:solidFill>
                  <a:latin typeface="Montserrat"/>
                </a:rPr>
                <a:t>Telegram</a:t>
              </a: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, также покупать рекламу</a:t>
              </a:r>
              <a:endParaRPr lang="en-US" sz="2200" spc="14" dirty="0">
                <a:solidFill>
                  <a:srgbClr val="000000"/>
                </a:solidFill>
                <a:latin typeface="Montserrat"/>
              </a:endParaRP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endParaRPr lang="ru-RU" sz="2200" spc="14" dirty="0">
                <a:solidFill>
                  <a:srgbClr val="000000"/>
                </a:solidFill>
                <a:latin typeface="Montserrat"/>
              </a:endParaRP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Иметь аккаунт в </a:t>
              </a:r>
              <a:r>
                <a:rPr lang="en-US" sz="2200" spc="14" dirty="0">
                  <a:solidFill>
                    <a:srgbClr val="000000"/>
                  </a:solidFill>
                  <a:latin typeface="Montserrat"/>
                </a:rPr>
                <a:t>Viber, WhatsApp, </a:t>
              </a:r>
              <a:r>
                <a:rPr lang="ru-RU" sz="2200" spc="14" dirty="0" err="1">
                  <a:solidFill>
                    <a:srgbClr val="000000"/>
                  </a:solidFill>
                  <a:latin typeface="Montserrat"/>
                </a:rPr>
                <a:t>Вконтакте</a:t>
              </a:r>
              <a:r>
                <a:rPr lang="en-US" sz="2200" spc="14" dirty="0">
                  <a:solidFill>
                    <a:srgbClr val="000000"/>
                  </a:solidFill>
                  <a:latin typeface="Montserrat"/>
                </a:rPr>
                <a:t>, Facebook</a:t>
              </a: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endParaRPr lang="en-US" sz="2200" spc="14" dirty="0">
                <a:solidFill>
                  <a:srgbClr val="000000"/>
                </a:solidFill>
                <a:latin typeface="Montserrat"/>
              </a:endParaRP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Вести канал на </a:t>
              </a:r>
              <a:r>
                <a:rPr lang="en-US" sz="2200" spc="14" dirty="0">
                  <a:solidFill>
                    <a:srgbClr val="000000"/>
                  </a:solidFill>
                  <a:latin typeface="Montserrat"/>
                </a:rPr>
                <a:t>YouTube</a:t>
              </a: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, </a:t>
              </a:r>
              <a:r>
                <a:rPr lang="en-US" sz="2200" spc="14" dirty="0">
                  <a:solidFill>
                    <a:srgbClr val="000000"/>
                  </a:solidFill>
                  <a:latin typeface="Montserrat"/>
                </a:rPr>
                <a:t>TikTok</a:t>
              </a:r>
              <a:endParaRPr lang="ru-RU" sz="2200" spc="14" dirty="0">
                <a:solidFill>
                  <a:srgbClr val="000000"/>
                </a:solidFill>
                <a:latin typeface="Montserrat"/>
              </a:endParaRP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endParaRPr lang="en-US" sz="2200" spc="14" dirty="0">
                <a:solidFill>
                  <a:srgbClr val="000000"/>
                </a:solidFill>
                <a:latin typeface="Montserrat"/>
              </a:endParaRPr>
            </a:p>
            <a:p>
              <a:pPr marL="342900" indent="-342900">
                <a:buFont typeface="Montserrat" panose="00000500000000000000" pitchFamily="2" charset="-52"/>
                <a:buChar char="▶"/>
              </a:pPr>
              <a:r>
                <a:rPr lang="ru-RU" sz="2200" spc="14" dirty="0">
                  <a:solidFill>
                    <a:srgbClr val="000000"/>
                  </a:solidFill>
                  <a:latin typeface="Montserrat"/>
                </a:rPr>
                <a:t>Создание собственного сайта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1316290" y="-669423"/>
              <a:ext cx="10846255" cy="41210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5908"/>
                </a:lnSpc>
              </a:pPr>
              <a:r>
                <a:rPr lang="ru-RU" sz="7200" b="1" spc="65" dirty="0">
                  <a:ln w="40005">
                    <a:solidFill>
                      <a:schemeClr val="accent1"/>
                    </a:solidFill>
                  </a:ln>
                  <a:solidFill>
                    <a:srgbClr val="000000"/>
                  </a:solidFill>
                  <a:latin typeface="Montserrat" panose="00000500000000000000" pitchFamily="2" charset="-52"/>
                </a:rPr>
                <a:t>Продвижение </a:t>
              </a:r>
            </a:p>
            <a:p>
              <a:pPr algn="r">
                <a:lnSpc>
                  <a:spcPts val="5908"/>
                </a:lnSpc>
              </a:pPr>
              <a:r>
                <a:rPr lang="ru-RU" sz="7200" b="1" spc="65" dirty="0">
                  <a:ln w="40005">
                    <a:solidFill>
                      <a:schemeClr val="accent1"/>
                    </a:solidFill>
                  </a:ln>
                  <a:solidFill>
                    <a:srgbClr val="000000"/>
                  </a:solidFill>
                  <a:latin typeface="Montserrat" panose="00000500000000000000" pitchFamily="2" charset="-52"/>
                </a:rPr>
                <a:t>в социальных сетях</a:t>
              </a:r>
              <a:endParaRPr lang="en-US" sz="7200" b="1" spc="65" dirty="0">
                <a:ln w="40005">
                  <a:solidFill>
                    <a:schemeClr val="accent1"/>
                  </a:solidFill>
                </a:ln>
                <a:solidFill>
                  <a:srgbClr val="000000"/>
                </a:solidFill>
                <a:latin typeface="Montserrat" panose="00000500000000000000" pitchFamily="2" charset="-52"/>
              </a:endParaRPr>
            </a:p>
            <a:p>
              <a:pPr>
                <a:lnSpc>
                  <a:spcPts val="5908"/>
                </a:lnSpc>
              </a:pPr>
              <a:endParaRPr lang="en-US" sz="7200" b="1" spc="65" dirty="0">
                <a:ln w="40005">
                  <a:solidFill>
                    <a:schemeClr val="accent1"/>
                  </a:solidFill>
                </a:ln>
                <a:solidFill>
                  <a:srgbClr val="00000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1043115" y="3406341"/>
              <a:ext cx="6374295" cy="547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77"/>
                </a:lnSpc>
              </a:pPr>
              <a:r>
                <a:rPr lang="ru-RU" sz="3177" dirty="0">
                  <a:solidFill>
                    <a:srgbClr val="000000"/>
                  </a:solidFill>
                  <a:latin typeface="Montserrat"/>
                </a:rPr>
                <a:t>Продвижение</a:t>
              </a:r>
              <a:endParaRPr lang="en-US" sz="3177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pic>
        <p:nvPicPr>
          <p:cNvPr id="5126" name="Picture 6" descr="Иконка instagram - Png картинки и иконки без фона">
            <a:extLst>
              <a:ext uri="{FF2B5EF4-FFF2-40B4-BE49-F238E27FC236}">
                <a16:creationId xmlns:a16="http://schemas.microsoft.com/office/drawing/2014/main" id="{216ADF17-DF46-D28B-857E-60191C5E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03" y="2189949"/>
            <a:ext cx="796373" cy="7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Иконка Тик Тока ПНГ на Прозрачном Фоне • Скачать PNG Иконка Тик Тока">
            <a:extLst>
              <a:ext uri="{FF2B5EF4-FFF2-40B4-BE49-F238E27FC236}">
                <a16:creationId xmlns:a16="http://schemas.microsoft.com/office/drawing/2014/main" id="{A9873CF0-5BF0-F9DF-3D3C-B49BF6628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51" y="2194850"/>
            <a:ext cx="796373" cy="7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Значок сервиса ютуб на прозрачном фоне">
            <a:extLst>
              <a:ext uri="{FF2B5EF4-FFF2-40B4-BE49-F238E27FC236}">
                <a16:creationId xmlns:a16="http://schemas.microsoft.com/office/drawing/2014/main" id="{8189A444-5C5E-4E63-AF91-39880879B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92" y="2063382"/>
            <a:ext cx="989971" cy="9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acebook – Бесплатные иконки: Социальное">
            <a:extLst>
              <a:ext uri="{FF2B5EF4-FFF2-40B4-BE49-F238E27FC236}">
                <a16:creationId xmlns:a16="http://schemas.microsoft.com/office/drawing/2014/main" id="{DA600F51-5453-F006-2FFC-68AB1306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02" y="3387386"/>
            <a:ext cx="796373" cy="7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Twitter – Бесплатные иконки: социальные медиа">
            <a:extLst>
              <a:ext uri="{FF2B5EF4-FFF2-40B4-BE49-F238E27FC236}">
                <a16:creationId xmlns:a16="http://schemas.microsoft.com/office/drawing/2014/main" id="{F9B886FF-FDEA-593D-21EF-677F84C8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32" y="3428598"/>
            <a:ext cx="796373" cy="7963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на pinterest значок в Social Media Chamfered Corne">
            <a:extLst>
              <a:ext uri="{FF2B5EF4-FFF2-40B4-BE49-F238E27FC236}">
                <a16:creationId xmlns:a16="http://schemas.microsoft.com/office/drawing/2014/main" id="{AB97D4AF-A661-A883-C9D7-F9C3E0BC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43" y="3419494"/>
            <a:ext cx="796373" cy="7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Иконка вконтакте, vkontakte, vkcom, размер 512x512 | id43346 | iconbird.com">
            <a:extLst>
              <a:ext uri="{FF2B5EF4-FFF2-40B4-BE49-F238E27FC236}">
                <a16:creationId xmlns:a16="http://schemas.microsoft.com/office/drawing/2014/main" id="{AAEC7278-81A9-A6E7-5AB6-E18EA98A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61" y="4622031"/>
            <a:ext cx="1008581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телеграмма значок в SuperTiny">
            <a:extLst>
              <a:ext uri="{FF2B5EF4-FFF2-40B4-BE49-F238E27FC236}">
                <a16:creationId xmlns:a16="http://schemas.microsoft.com/office/drawing/2014/main" id="{BB7C4903-E6BF-14A6-9EC6-3705C380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3" y="4693781"/>
            <a:ext cx="826454" cy="82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Viber – Бесплатные иконки: социальные медиа">
            <a:extLst>
              <a:ext uri="{FF2B5EF4-FFF2-40B4-BE49-F238E27FC236}">
                <a16:creationId xmlns:a16="http://schemas.microsoft.com/office/drawing/2014/main" id="{977D80AC-96C4-812F-DA03-71F46D171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85" y="5945436"/>
            <a:ext cx="865463" cy="86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Whatsapp – Бесплатные иконки: Социальное">
            <a:extLst>
              <a:ext uri="{FF2B5EF4-FFF2-40B4-BE49-F238E27FC236}">
                <a16:creationId xmlns:a16="http://schemas.microsoft.com/office/drawing/2014/main" id="{8F2D816D-636D-AEE3-5EF7-7143E464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75" y="5924993"/>
            <a:ext cx="830651" cy="83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Иконка skype - Png картинки и иконки без фона">
            <a:extLst>
              <a:ext uri="{FF2B5EF4-FFF2-40B4-BE49-F238E27FC236}">
                <a16:creationId xmlns:a16="http://schemas.microsoft.com/office/drawing/2014/main" id="{18403583-2D60-41BC-1661-A4CF3CE2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82" y="5938677"/>
            <a:ext cx="780255" cy="7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>
            <a:extLst>
              <a:ext uri="{FF2B5EF4-FFF2-40B4-BE49-F238E27FC236}">
                <a16:creationId xmlns:a16="http://schemas.microsoft.com/office/drawing/2014/main" id="{A5473D51-A228-C312-6878-C3FC071E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12" y="4712507"/>
            <a:ext cx="818314" cy="81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0" y="-1333500"/>
            <a:ext cx="4401693" cy="46089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8572500"/>
            <a:ext cx="3944454" cy="3938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97" y="3467100"/>
            <a:ext cx="5603921" cy="3588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175" y="3255209"/>
            <a:ext cx="6257375" cy="3044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70" y="4217372"/>
            <a:ext cx="7772400" cy="7772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03970" y="380520"/>
            <a:ext cx="12649200" cy="2431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8800"/>
              </a:lnSpc>
            </a:pPr>
            <a:r>
              <a:rPr lang="ru-RU" sz="11500" b="1" spc="114" dirty="0">
                <a:ln w="40005">
                  <a:solidFill>
                    <a:schemeClr val="accent1"/>
                  </a:solidFill>
                </a:ln>
                <a:solidFill>
                  <a:srgbClr val="D8FF32"/>
                </a:solidFill>
                <a:latin typeface="Montserrat" panose="00000500000000000000" pitchFamily="2" charset="-52"/>
              </a:rPr>
              <a:t>Создание кластера</a:t>
            </a:r>
            <a:endParaRPr lang="en-US" sz="11500" b="1" spc="114" dirty="0">
              <a:ln w="40005">
                <a:solidFill>
                  <a:schemeClr val="accent1"/>
                </a:solidFill>
              </a:ln>
              <a:solidFill>
                <a:srgbClr val="D8FF32"/>
              </a:solidFill>
              <a:latin typeface="Montserrat" panose="00000500000000000000" pitchFamily="2" charset="-52"/>
            </a:endParaRP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2B665F9F-E770-48F1-8E6A-93246D5AE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71404" y="-1322633"/>
            <a:ext cx="4401497" cy="4611092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99B30D7A-16E8-4400-A2C0-E7A4B3C7B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62800" y="8572500"/>
            <a:ext cx="3943248" cy="39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695700"/>
            <a:ext cx="16916400" cy="7101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49"/>
              </a:lnSpc>
            </a:pPr>
            <a:r>
              <a:rPr lang="ru-RU" sz="8800" b="1" dirty="0">
                <a:ln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СПАСИБО ЗА ВНИМАНИЕ</a:t>
            </a:r>
          </a:p>
          <a:p>
            <a:pPr algn="ctr">
              <a:lnSpc>
                <a:spcPts val="11249"/>
              </a:lnSpc>
            </a:pPr>
            <a:r>
              <a:rPr lang="ru-RU" sz="2400" b="1" dirty="0">
                <a:ln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Бондарь Екатерина Владимировна, </a:t>
            </a:r>
          </a:p>
          <a:p>
            <a:pPr algn="ctr">
              <a:lnSpc>
                <a:spcPts val="11249"/>
              </a:lnSpc>
            </a:pPr>
            <a:r>
              <a:rPr lang="ru-RU" sz="2400" b="1" dirty="0" err="1">
                <a:ln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Вергейчик</a:t>
            </a:r>
            <a:r>
              <a:rPr lang="ru-RU" sz="2400" b="1" dirty="0">
                <a:ln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 Юлия Владимировна</a:t>
            </a:r>
          </a:p>
          <a:p>
            <a:pPr algn="ctr">
              <a:lnSpc>
                <a:spcPts val="11249"/>
              </a:lnSpc>
            </a:pPr>
            <a:endParaRPr lang="ru-RU" sz="2400" b="1" dirty="0">
              <a:ln>
                <a:solidFill>
                  <a:schemeClr val="accent1"/>
                </a:solidFill>
              </a:ln>
              <a:latin typeface="Montserrat" panose="00000500000000000000" pitchFamily="2" charset="-52"/>
            </a:endParaRPr>
          </a:p>
          <a:p>
            <a:pPr algn="ctr">
              <a:lnSpc>
                <a:spcPts val="11249"/>
              </a:lnSpc>
            </a:pPr>
            <a:endParaRPr lang="en-US" sz="8800" b="1" dirty="0">
              <a:ln>
                <a:solidFill>
                  <a:schemeClr val="accent1"/>
                </a:solidFill>
              </a:ln>
              <a:latin typeface="Montserrat" panose="000005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0" y="-1333500"/>
            <a:ext cx="4401693" cy="46089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8572500"/>
            <a:ext cx="3944454" cy="393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-1810100"/>
            <a:ext cx="5210631" cy="5085575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1072B43-F6DD-431F-9E76-8B40D500C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72376" y="8567609"/>
            <a:ext cx="3943248" cy="3943248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FEFA38E0-30A1-4F33-9EA8-34FB881BC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71404" y="-1322633"/>
            <a:ext cx="4401497" cy="46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9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14178" y="6778463"/>
            <a:ext cx="5780565" cy="1912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203989" y="4726186"/>
            <a:ext cx="8279324" cy="867357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533400" y="9110428"/>
            <a:ext cx="4178952" cy="55167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6" name="Group 6"/>
          <p:cNvGrpSpPr/>
          <p:nvPr/>
        </p:nvGrpSpPr>
        <p:grpSpPr>
          <a:xfrm>
            <a:off x="887423" y="293801"/>
            <a:ext cx="16104485" cy="4467377"/>
            <a:chOff x="-385162" y="-3730766"/>
            <a:chExt cx="22717494" cy="9909221"/>
          </a:xfrm>
        </p:grpSpPr>
        <p:sp>
          <p:nvSpPr>
            <p:cNvPr id="7" name="TextBox 7"/>
            <p:cNvSpPr txBox="1"/>
            <p:nvPr/>
          </p:nvSpPr>
          <p:spPr>
            <a:xfrm>
              <a:off x="-385162" y="-3730766"/>
              <a:ext cx="14618656" cy="9909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824"/>
                </a:lnSpc>
              </a:pPr>
              <a:endParaRPr dirty="0"/>
            </a:p>
            <a:p>
              <a:pPr>
                <a:lnSpc>
                  <a:spcPts val="8824"/>
                </a:lnSpc>
              </a:pPr>
              <a:r>
                <a:rPr lang="en-GB" sz="9804" b="1" dirty="0">
                  <a:solidFill>
                    <a:srgbClr val="000000"/>
                  </a:solidFill>
                  <a:latin typeface="Montserrat" panose="00000500000000000000" pitchFamily="2" charset="-52"/>
                </a:rPr>
                <a:t>PUBG</a:t>
              </a:r>
              <a:r>
                <a:rPr lang="ru-RU" sz="9804" b="1" dirty="0">
                  <a:solidFill>
                    <a:srgbClr val="000000"/>
                  </a:solidFill>
                  <a:latin typeface="Seymour One Bold"/>
                </a:rPr>
                <a:t> – </a:t>
              </a:r>
            </a:p>
            <a:p>
              <a:pPr>
                <a:lnSpc>
                  <a:spcPts val="8824"/>
                </a:lnSpc>
              </a:pPr>
              <a:r>
                <a:rPr lang="ru-RU" sz="7200" dirty="0">
                  <a:solidFill>
                    <a:srgbClr val="000000"/>
                  </a:solidFill>
                  <a:latin typeface="Montserrat" panose="00000500000000000000" pitchFamily="2" charset="-52"/>
                  <a:cs typeface="Times New Roman" panose="02020603050405020304" pitchFamily="18" charset="0"/>
                </a:rPr>
                <a:t>новое направление в</a:t>
              </a:r>
              <a:r>
                <a:rPr lang="ru-RU" sz="7200" dirty="0">
                  <a:solidFill>
                    <a:prstClr val="black"/>
                  </a:solidFill>
                  <a:latin typeface="Montserrat" panose="000005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активном туризме.</a:t>
              </a:r>
              <a:endParaRPr lang="en-US" sz="7200" dirty="0">
                <a:solidFill>
                  <a:srgbClr val="00000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510587" y="-3066243"/>
              <a:ext cx="821745" cy="2275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</a:pPr>
              <a:endParaRPr lang="en-US" sz="80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 rot="5400000">
            <a:off x="15705642" y="2467324"/>
            <a:ext cx="4410871" cy="1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"/>
              </a:lnSpc>
            </a:pPr>
            <a:r>
              <a:rPr lang="ru-RU" sz="249" spc="24" dirty="0" err="1">
                <a:solidFill>
                  <a:srgbClr val="000000"/>
                </a:solidFill>
                <a:latin typeface="Montserrat Bold"/>
              </a:rPr>
              <a:t>Бобруйскийй</a:t>
            </a:r>
            <a:r>
              <a:rPr lang="ru-RU" sz="249" spc="24" dirty="0">
                <a:solidFill>
                  <a:srgbClr val="000000"/>
                </a:solidFill>
                <a:latin typeface="Montserrat Bold"/>
              </a:rPr>
              <a:t> район</a:t>
            </a:r>
            <a:endParaRPr lang="en-US" sz="249" spc="24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49"/>
              </a:lnSpc>
            </a:pPr>
            <a:endParaRPr lang="en-US" sz="249" spc="24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49"/>
              </a:lnSpc>
            </a:pPr>
            <a:endParaRPr lang="en-US" sz="249" spc="24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49"/>
              </a:lnSpc>
            </a:pPr>
            <a:endParaRPr lang="en-US" sz="249" spc="24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49"/>
              </a:lnSpc>
            </a:pPr>
            <a:endParaRPr lang="en-US" sz="249" spc="24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49"/>
              </a:lnSpc>
            </a:pPr>
            <a:endParaRPr lang="en-US" sz="249" spc="24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4632" y="-1971624"/>
            <a:ext cx="3943248" cy="3943248"/>
          </a:xfrm>
          <a:prstGeom prst="rect">
            <a:avLst/>
          </a:prstGeom>
        </p:spPr>
      </p:pic>
      <p:pic>
        <p:nvPicPr>
          <p:cNvPr id="1026" name="Picture 2" descr="PlayerUnknown's Battlegrounds — Википедия">
            <a:extLst>
              <a:ext uri="{FF2B5EF4-FFF2-40B4-BE49-F238E27FC236}">
                <a16:creationId xmlns:a16="http://schemas.microsoft.com/office/drawing/2014/main" id="{F87A70B9-3499-E7E5-9529-F90D479BB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850" y="1875603"/>
            <a:ext cx="5296184" cy="705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48272" y="7124700"/>
            <a:ext cx="68849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600" b="1" dirty="0">
                <a:solidFill>
                  <a:srgbClr val="000000"/>
                </a:solidFill>
                <a:latin typeface="Montserrat" panose="00000500000000000000" pitchFamily="2" charset="-52"/>
              </a:rPr>
              <a:t>Бобруйский район</a:t>
            </a:r>
            <a:endParaRPr lang="en-US" sz="6600" b="1" dirty="0">
              <a:latin typeface="Rockwell Extra Bold" panose="020609030405050204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09787" y="890406"/>
            <a:ext cx="4963592" cy="51999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"/>
            <a:ext cx="6614213" cy="10287000"/>
            <a:chOff x="0" y="0"/>
            <a:chExt cx="1574279" cy="2498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4279" cy="2498652"/>
            </a:xfrm>
            <a:custGeom>
              <a:avLst/>
              <a:gdLst/>
              <a:ahLst/>
              <a:cxnLst/>
              <a:rect l="l" t="t" r="r" b="b"/>
              <a:pathLst>
                <a:path w="1574279" h="2498652">
                  <a:moveTo>
                    <a:pt x="0" y="0"/>
                  </a:moveTo>
                  <a:lnTo>
                    <a:pt x="1574279" y="0"/>
                  </a:lnTo>
                  <a:lnTo>
                    <a:pt x="1574279" y="2498652"/>
                  </a:lnTo>
                  <a:lnTo>
                    <a:pt x="0" y="2498652"/>
                  </a:lnTo>
                  <a:close/>
                </a:path>
              </a:pathLst>
            </a:custGeom>
            <a:solidFill>
              <a:srgbClr val="D8FF3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45101" y="3087530"/>
            <a:ext cx="6496951" cy="4525066"/>
            <a:chOff x="0" y="0"/>
            <a:chExt cx="8662602" cy="6033422"/>
          </a:xfrm>
        </p:grpSpPr>
        <p:sp>
          <p:nvSpPr>
            <p:cNvPr id="6" name="AutoShape 6"/>
            <p:cNvSpPr/>
            <p:nvPr/>
          </p:nvSpPr>
          <p:spPr>
            <a:xfrm>
              <a:off x="58831" y="5919842"/>
              <a:ext cx="8603770" cy="1135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58831" y="0"/>
              <a:ext cx="8603770" cy="1135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09767"/>
              <a:ext cx="8662602" cy="5451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4"/>
                </a:lnSpc>
              </a:pPr>
              <a:endParaRPr dirty="0"/>
            </a:p>
            <a:p>
              <a:r>
                <a:rPr lang="ru-RU" sz="4684" spc="46" dirty="0">
                  <a:solidFill>
                    <a:srgbClr val="000000"/>
                  </a:solidFill>
                  <a:latin typeface="Montserrat"/>
                </a:rPr>
                <a:t>Наша идея развития туризма в Бобруйском районе</a:t>
              </a:r>
              <a:endParaRPr lang="en-US" sz="4684" spc="46" dirty="0">
                <a:solidFill>
                  <a:srgbClr val="000000"/>
                </a:solidFill>
                <a:latin typeface="Montserrat"/>
              </a:endParaRPr>
            </a:p>
            <a:p>
              <a:endParaRPr lang="en-US" sz="4684" spc="46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4684"/>
                </a:lnSpc>
              </a:pPr>
              <a:endParaRPr lang="en-US" sz="4684" spc="46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9144000" y="3724525"/>
            <a:ext cx="5048573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144000" y="5676242"/>
            <a:ext cx="5048573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11"/>
          <p:cNvSpPr/>
          <p:nvPr/>
        </p:nvSpPr>
        <p:spPr>
          <a:xfrm>
            <a:off x="9144000" y="4689182"/>
            <a:ext cx="5048573" cy="955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AutoShape 12"/>
          <p:cNvSpPr/>
          <p:nvPr/>
        </p:nvSpPr>
        <p:spPr>
          <a:xfrm>
            <a:off x="9144000" y="6640898"/>
            <a:ext cx="5048573" cy="2429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>
            <a:off x="9143999" y="8515603"/>
            <a:ext cx="5048573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4" name="TextBox 14"/>
          <p:cNvSpPr txBox="1"/>
          <p:nvPr/>
        </p:nvSpPr>
        <p:spPr>
          <a:xfrm>
            <a:off x="10566890" y="3168069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spc="28" dirty="0">
                <a:solidFill>
                  <a:srgbClr val="000000"/>
                </a:solidFill>
                <a:latin typeface="Montserrat"/>
              </a:rPr>
              <a:t>Концепция</a:t>
            </a:r>
            <a:endParaRPr lang="en-US" sz="2800" spc="28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566890" y="5123731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spc="28" dirty="0">
                <a:solidFill>
                  <a:srgbClr val="000000"/>
                </a:solidFill>
                <a:latin typeface="Montserrat"/>
              </a:rPr>
              <a:t>Создание</a:t>
            </a:r>
            <a:endParaRPr lang="en-US" sz="2800" spc="28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566890" y="4136671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spc="28" dirty="0">
                <a:solidFill>
                  <a:srgbClr val="000000"/>
                </a:solidFill>
                <a:latin typeface="Montserrat"/>
              </a:rPr>
              <a:t>Локация</a:t>
            </a:r>
            <a:endParaRPr lang="en-US" sz="2800" spc="28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566890" y="6090360"/>
            <a:ext cx="420703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spc="28" dirty="0">
                <a:solidFill>
                  <a:srgbClr val="000000"/>
                </a:solidFill>
                <a:latin typeface="Montserrat"/>
              </a:rPr>
              <a:t>Стратегические цели</a:t>
            </a:r>
            <a:endParaRPr lang="en-US" sz="2800" spc="28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566890" y="7083767"/>
            <a:ext cx="4858709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spc="28" dirty="0">
                <a:solidFill>
                  <a:srgbClr val="000000"/>
                </a:solidFill>
                <a:latin typeface="Montserrat"/>
              </a:rPr>
              <a:t>Целевая аудитория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ru-RU" sz="2800" spc="28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ru-RU" sz="2800" spc="28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spc="28" dirty="0">
                <a:solidFill>
                  <a:srgbClr val="000000"/>
                </a:solidFill>
                <a:latin typeface="Montserrat"/>
              </a:rPr>
              <a:t>Продвижение</a:t>
            </a:r>
            <a:endParaRPr lang="en-US" sz="2800" spc="28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2800" spc="28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175078" y="3177594"/>
            <a:ext cx="928148" cy="36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 spc="27" dirty="0">
                <a:solidFill>
                  <a:srgbClr val="000000"/>
                </a:solidFill>
                <a:latin typeface="Montserrat"/>
              </a:rPr>
              <a:t>Ч.01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75078" y="5129310"/>
            <a:ext cx="928148" cy="36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 spc="27">
                <a:solidFill>
                  <a:srgbClr val="000000"/>
                </a:solidFill>
                <a:latin typeface="Montserrat"/>
              </a:rPr>
              <a:t>Ч.03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75078" y="4142250"/>
            <a:ext cx="928148" cy="36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 spc="27">
                <a:solidFill>
                  <a:srgbClr val="000000"/>
                </a:solidFill>
                <a:latin typeface="Montserrat"/>
              </a:rPr>
              <a:t>Ч.02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75078" y="6093967"/>
            <a:ext cx="928148" cy="36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 spc="27">
                <a:solidFill>
                  <a:srgbClr val="000000"/>
                </a:solidFill>
                <a:latin typeface="Montserrat"/>
              </a:rPr>
              <a:t>Ч.04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75078" y="7085402"/>
            <a:ext cx="928148" cy="36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799" spc="27" dirty="0">
                <a:solidFill>
                  <a:srgbClr val="000000"/>
                </a:solidFill>
                <a:latin typeface="Montserrat"/>
              </a:rPr>
              <a:t>Ч.05</a:t>
            </a:r>
          </a:p>
        </p:txBody>
      </p:sp>
      <p:sp>
        <p:nvSpPr>
          <p:cNvPr id="24" name="AutoShape 24"/>
          <p:cNvSpPr/>
          <p:nvPr/>
        </p:nvSpPr>
        <p:spPr>
          <a:xfrm rot="-5400000">
            <a:off x="9944720" y="3375945"/>
            <a:ext cx="680958" cy="887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5" name="AutoShape 25"/>
          <p:cNvSpPr/>
          <p:nvPr/>
        </p:nvSpPr>
        <p:spPr>
          <a:xfrm rot="-5400000">
            <a:off x="9944720" y="5327662"/>
            <a:ext cx="680958" cy="887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6" name="AutoShape 26"/>
          <p:cNvSpPr/>
          <p:nvPr/>
        </p:nvSpPr>
        <p:spPr>
          <a:xfrm rot="-5400000">
            <a:off x="9944720" y="4340602"/>
            <a:ext cx="680958" cy="887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7" name="AutoShape 27"/>
          <p:cNvSpPr/>
          <p:nvPr/>
        </p:nvSpPr>
        <p:spPr>
          <a:xfrm rot="-5400000">
            <a:off x="9944720" y="6292318"/>
            <a:ext cx="680958" cy="887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28" name="AutoShape 28"/>
          <p:cNvSpPr/>
          <p:nvPr/>
        </p:nvSpPr>
        <p:spPr>
          <a:xfrm rot="-5400000">
            <a:off x="9944720" y="7283753"/>
            <a:ext cx="680958" cy="887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55094A47-0003-1081-9CA1-D6901247D015}"/>
              </a:ext>
            </a:extLst>
          </p:cNvPr>
          <p:cNvSpPr txBox="1"/>
          <p:nvPr/>
        </p:nvSpPr>
        <p:spPr>
          <a:xfrm>
            <a:off x="5138765" y="754352"/>
            <a:ext cx="67592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spc="28" dirty="0">
                <a:latin typeface="Montserrat"/>
              </a:rPr>
              <a:t>СОДЕРЖАНИЕ</a:t>
            </a:r>
            <a:endParaRPr lang="en-US" sz="6000" b="1" spc="28" dirty="0">
              <a:latin typeface="Montserrat"/>
            </a:endParaRPr>
          </a:p>
        </p:txBody>
      </p:sp>
      <p:sp>
        <p:nvSpPr>
          <p:cNvPr id="31" name="AutoShape 28"/>
          <p:cNvSpPr/>
          <p:nvPr/>
        </p:nvSpPr>
        <p:spPr>
          <a:xfrm rot="-5400000">
            <a:off x="9956236" y="8155332"/>
            <a:ext cx="680958" cy="8877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3" name="Прямоугольник 32"/>
          <p:cNvSpPr/>
          <p:nvPr/>
        </p:nvSpPr>
        <p:spPr>
          <a:xfrm>
            <a:off x="9167864" y="7677264"/>
            <a:ext cx="99200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799"/>
              </a:lnSpc>
              <a:spcBef>
                <a:spcPct val="0"/>
              </a:spcBef>
            </a:pPr>
            <a:endParaRPr lang="ru-RU" sz="2799" spc="27" dirty="0">
              <a:solidFill>
                <a:srgbClr val="000000"/>
              </a:solidFill>
              <a:latin typeface="Montserrat"/>
            </a:endParaRPr>
          </a:p>
          <a:p>
            <a:pPr lvl="0" algn="ctr">
              <a:lnSpc>
                <a:spcPts val="2799"/>
              </a:lnSpc>
              <a:spcBef>
                <a:spcPct val="0"/>
              </a:spcBef>
            </a:pPr>
            <a:r>
              <a:rPr lang="en-US" sz="2799" spc="27" dirty="0" err="1">
                <a:solidFill>
                  <a:srgbClr val="000000"/>
                </a:solidFill>
                <a:latin typeface="Montserrat"/>
              </a:rPr>
              <a:t>Ч.0</a:t>
            </a:r>
            <a:r>
              <a:rPr lang="ru-RU" sz="2799" spc="27" dirty="0">
                <a:solidFill>
                  <a:srgbClr val="000000"/>
                </a:solidFill>
                <a:latin typeface="Montserrat"/>
              </a:rPr>
              <a:t>6</a:t>
            </a:r>
            <a:endParaRPr lang="en-US" sz="2799" spc="27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2" name="AutoShape 12">
            <a:extLst>
              <a:ext uri="{FF2B5EF4-FFF2-40B4-BE49-F238E27FC236}">
                <a16:creationId xmlns:a16="http://schemas.microsoft.com/office/drawing/2014/main" id="{7D1E90F4-2E7A-4CB3-9C5B-D394941B19E2}"/>
              </a:ext>
            </a:extLst>
          </p:cNvPr>
          <p:cNvSpPr/>
          <p:nvPr/>
        </p:nvSpPr>
        <p:spPr>
          <a:xfrm>
            <a:off x="9144000" y="7615587"/>
            <a:ext cx="5048573" cy="24291"/>
          </a:xfrm>
          <a:prstGeom prst="rect">
            <a:avLst/>
          </a:prstGeom>
          <a:solidFill>
            <a:srgbClr val="000000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7883" y="330435"/>
            <a:ext cx="15110714" cy="147322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49"/>
              </a:lnSpc>
            </a:pPr>
            <a:r>
              <a:rPr lang="ru-RU" sz="12499" b="1" dirty="0">
                <a:ln w="40005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D8FF32"/>
                </a:solidFill>
                <a:latin typeface="Montserrat" panose="00000500000000000000" pitchFamily="2" charset="-52"/>
              </a:rPr>
              <a:t>КОНЦЕПЦИЯ</a:t>
            </a:r>
            <a:endParaRPr lang="en-US" sz="12499" b="1" dirty="0">
              <a:ln w="40005">
                <a:solidFill>
                  <a:schemeClr val="accent1">
                    <a:shade val="50000"/>
                  </a:schemeClr>
                </a:solidFill>
              </a:ln>
              <a:solidFill>
                <a:srgbClr val="D8FF3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39821" y="2687121"/>
            <a:ext cx="13541236" cy="2560812"/>
            <a:chOff x="0" y="102603"/>
            <a:chExt cx="18054981" cy="3414416"/>
          </a:xfrm>
        </p:grpSpPr>
        <p:sp>
          <p:nvSpPr>
            <p:cNvPr id="4" name="TextBox 4"/>
            <p:cNvSpPr txBox="1"/>
            <p:nvPr/>
          </p:nvSpPr>
          <p:spPr>
            <a:xfrm>
              <a:off x="0" y="2867268"/>
              <a:ext cx="18054981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00"/>
                </a:lnSpc>
                <a:spcBef>
                  <a:spcPct val="0"/>
                </a:spcBef>
              </a:pPr>
              <a:r>
                <a:rPr lang="ru-RU" sz="3800" spc="38" dirty="0">
                  <a:solidFill>
                    <a:srgbClr val="000000"/>
                  </a:solidFill>
                  <a:latin typeface="Montserrat"/>
                </a:rPr>
                <a:t>А также создание кластера в данном районе</a:t>
              </a:r>
              <a:endParaRPr lang="en-US" sz="3800" spc="38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2603"/>
              <a:ext cx="18054981" cy="2393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ru-RU" sz="7000" dirty="0">
                  <a:solidFill>
                    <a:srgbClr val="000000"/>
                  </a:solidFill>
                  <a:latin typeface="Montserrat"/>
                </a:rPr>
                <a:t>Создание 1-ой в Беларуси площадки для игры в </a:t>
              </a:r>
              <a:r>
                <a:rPr lang="en-US" sz="7000" dirty="0">
                  <a:solidFill>
                    <a:srgbClr val="000000"/>
                  </a:solidFill>
                  <a:latin typeface="Montserrat"/>
                </a:rPr>
                <a:t>PUBG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039821" y="2096247"/>
            <a:ext cx="14226838" cy="8862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1039821" y="5711859"/>
            <a:ext cx="14226838" cy="8862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9" name="Group 9"/>
          <p:cNvGrpSpPr/>
          <p:nvPr/>
        </p:nvGrpSpPr>
        <p:grpSpPr>
          <a:xfrm>
            <a:off x="2812685" y="6057900"/>
            <a:ext cx="12662629" cy="4044795"/>
            <a:chOff x="-1" y="57151"/>
            <a:chExt cx="16492401" cy="5393058"/>
          </a:xfrm>
        </p:grpSpPr>
        <p:sp>
          <p:nvSpPr>
            <p:cNvPr id="10" name="TextBox 10"/>
            <p:cNvSpPr txBox="1"/>
            <p:nvPr/>
          </p:nvSpPr>
          <p:spPr>
            <a:xfrm>
              <a:off x="-1" y="854080"/>
              <a:ext cx="16492401" cy="45961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800" spc="17" dirty="0">
                  <a:solidFill>
                    <a:srgbClr val="000000"/>
                  </a:solidFill>
                  <a:latin typeface="Montserrat"/>
                </a:rPr>
                <a:t>В непосредственной близости к заказнику «Дубовский каскад озёр» мы хотим соорудить площадку для игры в </a:t>
              </a:r>
              <a:r>
                <a:rPr lang="en-US" sz="2800" dirty="0">
                  <a:solidFill>
                    <a:srgbClr val="000000"/>
                  </a:solidFill>
                  <a:latin typeface="Montserrat"/>
                </a:rPr>
                <a:t>PUBG</a:t>
              </a:r>
              <a:endParaRPr lang="ru-RU" sz="2800" dirty="0">
                <a:solidFill>
                  <a:srgbClr val="000000"/>
                </a:solidFill>
                <a:latin typeface="Montserrat"/>
              </a:endParaRPr>
            </a:p>
            <a:p>
              <a:endParaRPr lang="ru-RU" sz="2800" dirty="0">
                <a:solidFill>
                  <a:srgbClr val="000000"/>
                </a:solidFill>
                <a:latin typeface="Montserrat"/>
              </a:endParaRPr>
            </a:p>
            <a:p>
              <a:r>
                <a:rPr lang="ru-RU" sz="2800" dirty="0">
                  <a:solidFill>
                    <a:srgbClr val="000000"/>
                  </a:solidFill>
                  <a:latin typeface="Montserrat"/>
                </a:rPr>
                <a:t>Месторасположение: Немного южнее оз. Усох </a:t>
              </a:r>
            </a:p>
            <a:p>
              <a:endParaRPr lang="ru-RU" sz="2800" dirty="0">
                <a:solidFill>
                  <a:srgbClr val="000000"/>
                </a:solidFill>
                <a:latin typeface="Montserrat"/>
              </a:endParaRPr>
            </a:p>
            <a:p>
              <a:r>
                <a:rPr lang="ru-RU" sz="2800" dirty="0">
                  <a:solidFill>
                    <a:srgbClr val="000000"/>
                  </a:solidFill>
                  <a:latin typeface="Montserrat"/>
                </a:rPr>
                <a:t>Площадь: 2 гектара </a:t>
              </a:r>
            </a:p>
            <a:p>
              <a:endParaRPr lang="ru-RU" sz="2800" dirty="0">
                <a:solidFill>
                  <a:srgbClr val="000000"/>
                </a:solidFill>
                <a:latin typeface="Montserrat"/>
              </a:endParaRPr>
            </a:p>
            <a:p>
              <a:r>
                <a:rPr lang="ru-RU" sz="2800" dirty="0">
                  <a:solidFill>
                    <a:srgbClr val="000000"/>
                  </a:solidFill>
                  <a:latin typeface="Montserrat"/>
                </a:rPr>
                <a:t>Площадка подходит для проведения выездных  </a:t>
              </a:r>
              <a:r>
                <a:rPr lang="ru-RU" sz="2800" dirty="0" err="1">
                  <a:solidFill>
                    <a:srgbClr val="000000"/>
                  </a:solidFill>
                  <a:latin typeface="Montserrat"/>
                </a:rPr>
                <a:t>тимбилдингов</a:t>
              </a:r>
              <a:endParaRPr lang="ru-RU" sz="2800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7151"/>
              <a:ext cx="10630487" cy="536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ru-RU" sz="3600" b="1" dirty="0">
                  <a:solidFill>
                    <a:srgbClr val="000000"/>
                  </a:solidFill>
                  <a:latin typeface="Montserrat Bold"/>
                </a:rPr>
                <a:t>Об идее</a:t>
              </a:r>
              <a:endParaRPr lang="en-US" sz="3600" b="1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13" name="TextBox 19">
            <a:extLst>
              <a:ext uri="{FF2B5EF4-FFF2-40B4-BE49-F238E27FC236}">
                <a16:creationId xmlns:a16="http://schemas.microsoft.com/office/drawing/2014/main" id="{40CEB8BD-AAFA-0285-D73A-3DBB6F54F045}"/>
              </a:ext>
            </a:extLst>
          </p:cNvPr>
          <p:cNvSpPr txBox="1"/>
          <p:nvPr/>
        </p:nvSpPr>
        <p:spPr>
          <a:xfrm rot="5400000">
            <a:off x="15460660" y="2755846"/>
            <a:ext cx="4410871" cy="12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5"/>
              </a:lnSpc>
            </a:pPr>
            <a:r>
              <a:rPr lang="ru-RU" sz="1300" spc="92" dirty="0">
                <a:solidFill>
                  <a:srgbClr val="000000"/>
                </a:solidFill>
                <a:latin typeface="Montserrat Bold"/>
              </a:rPr>
              <a:t>Бобруйский район</a:t>
            </a:r>
            <a:endParaRPr lang="en-US" sz="1300" spc="92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17D216-F43B-E971-F89F-CADAC15F4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5904049"/>
            <a:ext cx="2939744" cy="4198646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331F22C-35C0-3DDC-DF4A-505CA93D8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498667">
            <a:off x="15516793" y="484472"/>
            <a:ext cx="1662360" cy="1748180"/>
          </a:xfrm>
          <a:prstGeom prst="rect">
            <a:avLst/>
          </a:prstGeom>
        </p:spPr>
      </p:pic>
      <p:sp>
        <p:nvSpPr>
          <p:cNvPr id="14" name="Взрыв: 8 точек 13">
            <a:extLst>
              <a:ext uri="{FF2B5EF4-FFF2-40B4-BE49-F238E27FC236}">
                <a16:creationId xmlns:a16="http://schemas.microsoft.com/office/drawing/2014/main" id="{DA800C0C-258F-43F1-AC9F-1B18552BD026}"/>
              </a:ext>
            </a:extLst>
          </p:cNvPr>
          <p:cNvSpPr/>
          <p:nvPr/>
        </p:nvSpPr>
        <p:spPr>
          <a:xfrm>
            <a:off x="152400" y="6655597"/>
            <a:ext cx="2438400" cy="2297616"/>
          </a:xfrm>
          <a:prstGeom prst="irregularSeal1">
            <a:avLst/>
          </a:prstGeom>
          <a:solidFill>
            <a:srgbClr val="D8FF32"/>
          </a:solidFill>
          <a:ln w="4000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4710" y="4576411"/>
            <a:ext cx="6620395" cy="4268050"/>
            <a:chOff x="0" y="0"/>
            <a:chExt cx="1816300" cy="1170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6300" cy="1170936"/>
            </a:xfrm>
            <a:custGeom>
              <a:avLst/>
              <a:gdLst/>
              <a:ahLst/>
              <a:cxnLst/>
              <a:rect l="l" t="t" r="r" b="b"/>
              <a:pathLst>
                <a:path w="1816300" h="1170936">
                  <a:moveTo>
                    <a:pt x="0" y="0"/>
                  </a:moveTo>
                  <a:lnTo>
                    <a:pt x="1816300" y="0"/>
                  </a:lnTo>
                  <a:lnTo>
                    <a:pt x="1816300" y="1170936"/>
                  </a:lnTo>
                  <a:lnTo>
                    <a:pt x="0" y="1170936"/>
                  </a:lnTo>
                  <a:close/>
                </a:path>
              </a:pathLst>
            </a:custGeom>
            <a:solidFill>
              <a:srgbClr val="D8FF32"/>
            </a:solidFill>
            <a:ln w="40005">
              <a:solidFill>
                <a:schemeClr val="accent1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40847">
            <a:off x="15209280" y="-2656892"/>
            <a:ext cx="7880216" cy="253599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8200" y="718051"/>
            <a:ext cx="12918952" cy="17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3"/>
              </a:lnSpc>
            </a:pPr>
            <a:r>
              <a:rPr lang="ru-RU" sz="9600" b="1" spc="66" dirty="0">
                <a:ln w="40005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D8FF32"/>
                </a:solidFill>
                <a:latin typeface="Montserrat" panose="00000500000000000000" pitchFamily="2" charset="-52"/>
              </a:rPr>
              <a:t>Выбор  локации</a:t>
            </a:r>
            <a:endParaRPr lang="en-US" sz="9600" b="1" spc="66" dirty="0">
              <a:ln w="40005">
                <a:solidFill>
                  <a:schemeClr val="accent1">
                    <a:shade val="50000"/>
                  </a:schemeClr>
                </a:solidFill>
              </a:ln>
              <a:solidFill>
                <a:srgbClr val="D8FF32"/>
              </a:solidFill>
              <a:latin typeface="Montserrat" panose="00000500000000000000" pitchFamily="2" charset="-52"/>
            </a:endParaRPr>
          </a:p>
          <a:p>
            <a:pPr>
              <a:lnSpc>
                <a:spcPts val="6603"/>
              </a:lnSpc>
            </a:pPr>
            <a:endParaRPr lang="en-US" sz="8800" b="1" spc="66" dirty="0">
              <a:ln w="40005">
                <a:solidFill>
                  <a:schemeClr val="accent1">
                    <a:shade val="50000"/>
                  </a:schemeClr>
                </a:solidFill>
              </a:ln>
              <a:solidFill>
                <a:srgbClr val="D8FF32"/>
              </a:solidFill>
              <a:latin typeface="Montserrat" panose="00000500000000000000" pitchFamily="2" charset="-52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74FA00F8-A173-4F66-1E32-3C2C8DE1C895}"/>
              </a:ext>
            </a:extLst>
          </p:cNvPr>
          <p:cNvSpPr/>
          <p:nvPr/>
        </p:nvSpPr>
        <p:spPr>
          <a:xfrm>
            <a:off x="8393898" y="2710601"/>
            <a:ext cx="2284444" cy="2234340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D8FF32"/>
          </a:solidFill>
          <a:ln w="40005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endParaRPr lang="aa-ET" dirty="0">
              <a:ln w="40005"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834398" y="1765049"/>
            <a:ext cx="2531232" cy="2234340"/>
            <a:chOff x="345221" y="325351"/>
            <a:chExt cx="3428282" cy="342828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5221" y="325351"/>
              <a:ext cx="3428282" cy="342828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437991" y="1384003"/>
              <a:ext cx="3306025" cy="1025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ru-RU" sz="3000" spc="26" dirty="0">
                  <a:solidFill>
                    <a:srgbClr val="000000"/>
                  </a:solidFill>
                  <a:latin typeface="Montserrat"/>
                </a:rPr>
                <a:t>Дубовский каскад озер</a:t>
              </a:r>
              <a:endParaRPr lang="en-US" sz="3000" spc="26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1028700" y="2444121"/>
            <a:ext cx="3124834" cy="45658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TextBox 11"/>
          <p:cNvSpPr txBox="1"/>
          <p:nvPr/>
        </p:nvSpPr>
        <p:spPr>
          <a:xfrm>
            <a:off x="1028700" y="2627021"/>
            <a:ext cx="3124834" cy="795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ru-RU" sz="2437" spc="24" dirty="0">
                <a:solidFill>
                  <a:srgbClr val="000000"/>
                </a:solidFill>
                <a:latin typeface="Montserrat"/>
              </a:rPr>
              <a:t>Как мы выбирали</a:t>
            </a:r>
            <a:endParaRPr lang="en-US" sz="2437" spc="24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169"/>
              </a:lnSpc>
            </a:pPr>
            <a:endParaRPr lang="en-US" sz="2437" spc="2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47684" y="3500524"/>
            <a:ext cx="3290791" cy="1203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spc="23" dirty="0">
                <a:solidFill>
                  <a:srgbClr val="000000"/>
                </a:solidFill>
                <a:latin typeface="Montserrat"/>
              </a:rPr>
              <a:t>Преимущества локации </a:t>
            </a:r>
            <a:endParaRPr lang="en-US" sz="2800" b="1" spc="23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760"/>
              </a:lnSpc>
            </a:pPr>
            <a:endParaRPr lang="en-US" sz="2300" spc="23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00038" y="4913423"/>
            <a:ext cx="4022033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Montserrat" panose="00000500000000000000" pitchFamily="2" charset="-52"/>
              <a:buChar char="▶"/>
            </a:pPr>
            <a:r>
              <a:rPr lang="ru-RU" sz="2200" spc="14" dirty="0">
                <a:solidFill>
                  <a:srgbClr val="000000"/>
                </a:solidFill>
                <a:latin typeface="Montserrat"/>
              </a:rPr>
              <a:t>Наша 1  площадка  будет расположена   в непосредственной близости к заказнику</a:t>
            </a:r>
          </a:p>
          <a:p>
            <a:pPr marL="342900" indent="-342900">
              <a:buFont typeface="Montserrat" panose="00000500000000000000" pitchFamily="2" charset="-52"/>
              <a:buChar char="▶"/>
            </a:pPr>
            <a:endParaRPr lang="ru-RU" sz="2200" spc="14" dirty="0">
              <a:solidFill>
                <a:srgbClr val="000000"/>
              </a:solidFill>
              <a:latin typeface="Montserrat"/>
            </a:endParaRPr>
          </a:p>
          <a:p>
            <a:pPr marL="342900" indent="-342900">
              <a:buFont typeface="Montserrat" panose="00000500000000000000" pitchFamily="2" charset="-52"/>
              <a:buChar char="▶"/>
            </a:pPr>
            <a:r>
              <a:rPr lang="ru-RU" sz="2200" spc="14" dirty="0">
                <a:solidFill>
                  <a:srgbClr val="000000"/>
                </a:solidFill>
                <a:latin typeface="Montserrat"/>
              </a:rPr>
              <a:t>Наличие  разработанного плана  строительства </a:t>
            </a:r>
            <a:r>
              <a:rPr lang="ru-RU" sz="2200" spc="14" dirty="0" err="1">
                <a:solidFill>
                  <a:srgbClr val="000000"/>
                </a:solidFill>
                <a:latin typeface="Montserrat"/>
              </a:rPr>
              <a:t>агроусадьб</a:t>
            </a:r>
            <a:r>
              <a:rPr lang="ru-RU" sz="2200" spc="14" dirty="0">
                <a:solidFill>
                  <a:srgbClr val="000000"/>
                </a:solidFill>
                <a:latin typeface="Montserrat"/>
              </a:rPr>
              <a:t> на оз. Усох</a:t>
            </a:r>
          </a:p>
          <a:p>
            <a:pPr marL="342900" indent="-342900">
              <a:buFont typeface="Montserrat" panose="00000500000000000000" pitchFamily="2" charset="-52"/>
              <a:buChar char="▶"/>
            </a:pPr>
            <a:endParaRPr lang="ru-RU" sz="2200" spc="14" dirty="0">
              <a:solidFill>
                <a:srgbClr val="000000"/>
              </a:solidFill>
              <a:latin typeface="Montserrat"/>
            </a:endParaRPr>
          </a:p>
          <a:p>
            <a:pPr marL="342900" indent="-342900">
              <a:buFont typeface="Montserrat" panose="00000500000000000000" pitchFamily="2" charset="-52"/>
              <a:buChar char="▶"/>
            </a:pPr>
            <a:r>
              <a:rPr lang="ru-RU" sz="2200" spc="14" dirty="0">
                <a:solidFill>
                  <a:srgbClr val="000000"/>
                </a:solidFill>
                <a:latin typeface="Montserrat"/>
              </a:rPr>
              <a:t>Близость к Бобруйску</a:t>
            </a:r>
          </a:p>
          <a:p>
            <a:pPr marL="342900" indent="-342900">
              <a:buFont typeface="Montserrat" panose="00000500000000000000" pitchFamily="2" charset="-52"/>
              <a:buChar char="▶"/>
            </a:pPr>
            <a:endParaRPr lang="ru-RU" sz="2200" spc="14" dirty="0">
              <a:solidFill>
                <a:srgbClr val="000000"/>
              </a:solidFill>
              <a:latin typeface="Montserrat"/>
            </a:endParaRPr>
          </a:p>
          <a:p>
            <a:pPr marL="342900" indent="-342900">
              <a:buFont typeface="Montserrat" panose="00000500000000000000" pitchFamily="2" charset="-52"/>
              <a:buChar char="▶"/>
            </a:pPr>
            <a:r>
              <a:rPr lang="ru-RU" sz="2200" spc="14" dirty="0">
                <a:solidFill>
                  <a:srgbClr val="000000"/>
                </a:solidFill>
                <a:latin typeface="Montserrat"/>
              </a:rPr>
              <a:t>Близость к трассе М5 (Минск-Гомель) </a:t>
            </a:r>
          </a:p>
          <a:p>
            <a:pPr marL="342900" indent="-342900">
              <a:buFont typeface="Montserrat" panose="00000500000000000000" pitchFamily="2" charset="-52"/>
              <a:buChar char="▶"/>
            </a:pPr>
            <a:endParaRPr lang="ru-RU" sz="2200" spc="14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838200" y="5068677"/>
            <a:ext cx="5939818" cy="3283517"/>
            <a:chOff x="0" y="137612"/>
            <a:chExt cx="7919757" cy="437802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37612"/>
              <a:ext cx="7837077" cy="1749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24"/>
                </a:lnSpc>
              </a:pPr>
              <a:r>
                <a:rPr lang="ru-RU" sz="6000" b="1" spc="50" dirty="0">
                  <a:solidFill>
                    <a:srgbClr val="000000"/>
                  </a:solidFill>
                  <a:latin typeface="Montserrat" panose="00000500000000000000" pitchFamily="2" charset="-52"/>
                </a:rPr>
                <a:t>НАШЕ </a:t>
              </a:r>
              <a:r>
                <a:rPr lang="en-US" sz="6000" b="1" spc="50" dirty="0">
                  <a:solidFill>
                    <a:srgbClr val="000000"/>
                  </a:solidFill>
                  <a:latin typeface="Montserrat" panose="00000500000000000000" pitchFamily="2" charset="-52"/>
                </a:rPr>
                <a:t>ВИДЕНИЕ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156014"/>
              <a:ext cx="7919757" cy="23596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06"/>
                </a:lnSpc>
              </a:pPr>
              <a:r>
                <a:rPr lang="ru-RU" sz="2000" spc="17" dirty="0">
                  <a:solidFill>
                    <a:srgbClr val="000000"/>
                  </a:solidFill>
                  <a:latin typeface="Montserrat"/>
                </a:rPr>
                <a:t>Дубовский каскад озер – гидрологический заказник местного значения. На протяжении 14 км в направлении с севера на юг река </a:t>
              </a:r>
              <a:r>
                <a:rPr lang="ru-RU" sz="2000" spc="17" dirty="0" err="1">
                  <a:solidFill>
                    <a:srgbClr val="000000"/>
                  </a:solidFill>
                  <a:latin typeface="Montserrat"/>
                </a:rPr>
                <a:t>Вирь</a:t>
              </a:r>
              <a:r>
                <a:rPr lang="ru-RU" sz="2000" spc="17" dirty="0">
                  <a:solidFill>
                    <a:srgbClr val="000000"/>
                  </a:solidFill>
                  <a:latin typeface="Montserrat"/>
                </a:rPr>
                <a:t> соединяет между собой 5 озер.   </a:t>
              </a:r>
            </a:p>
            <a:p>
              <a:pPr>
                <a:lnSpc>
                  <a:spcPts val="2306"/>
                </a:lnSpc>
              </a:pPr>
              <a:endParaRPr lang="ru-RU" sz="2000" spc="17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 rot="5400000">
            <a:off x="15628688" y="4269779"/>
            <a:ext cx="4410871" cy="12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5"/>
              </a:lnSpc>
            </a:pPr>
            <a:r>
              <a:rPr lang="ru-RU" sz="1300" spc="92" dirty="0">
                <a:solidFill>
                  <a:srgbClr val="000000"/>
                </a:solidFill>
                <a:latin typeface="Montserrat Bold"/>
              </a:rPr>
              <a:t>Бобруйский район</a:t>
            </a:r>
            <a:endParaRPr lang="en-US" sz="1300" spc="92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20" name="AutoShape 9">
            <a:extLst>
              <a:ext uri="{FF2B5EF4-FFF2-40B4-BE49-F238E27FC236}">
                <a16:creationId xmlns:a16="http://schemas.microsoft.com/office/drawing/2014/main" id="{43DCA26E-3891-9CA3-5FA1-C55D0D38ED7C}"/>
              </a:ext>
            </a:extLst>
          </p:cNvPr>
          <p:cNvSpPr/>
          <p:nvPr/>
        </p:nvSpPr>
        <p:spPr>
          <a:xfrm>
            <a:off x="1028700" y="3165389"/>
            <a:ext cx="3124834" cy="45658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D4705D-F11B-E3BE-1144-AC33E8752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0529" y="1031882"/>
            <a:ext cx="5083290" cy="4267013"/>
          </a:xfrm>
          <a:prstGeom prst="ellipse">
            <a:avLst/>
          </a:prstGeom>
          <a:ln w="40005">
            <a:solidFill>
              <a:schemeClr val="accent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E0C67F-6C77-94F6-7A58-CDD95F5B4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6775" y="5448065"/>
            <a:ext cx="5310798" cy="4536051"/>
          </a:xfrm>
          <a:prstGeom prst="ellipse">
            <a:avLst/>
          </a:prstGeom>
          <a:ln w="4000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33C1150-A043-8C89-A6C1-34526367B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5971" r="23322" b="11482"/>
          <a:stretch/>
        </p:blipFill>
        <p:spPr bwMode="auto">
          <a:xfrm>
            <a:off x="107533" y="93292"/>
            <a:ext cx="10425719" cy="10100415"/>
          </a:xfrm>
          <a:prstGeom prst="rect">
            <a:avLst/>
          </a:prstGeom>
          <a:noFill/>
          <a:ln w="4000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94D4C1E4-0439-81E9-C1FB-A03C0C44B122}"/>
              </a:ext>
            </a:extLst>
          </p:cNvPr>
          <p:cNvSpPr/>
          <p:nvPr/>
        </p:nvSpPr>
        <p:spPr>
          <a:xfrm>
            <a:off x="3582135" y="4033341"/>
            <a:ext cx="2214508" cy="35637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noFill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B229D-A88A-C6AF-8FD1-7FDCE0725066}"/>
              </a:ext>
            </a:extLst>
          </p:cNvPr>
          <p:cNvSpPr txBox="1"/>
          <p:nvPr/>
        </p:nvSpPr>
        <p:spPr>
          <a:xfrm>
            <a:off x="5410200" y="3080415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b="1" spc="28" dirty="0">
                <a:latin typeface="Montserrat"/>
              </a:rPr>
              <a:t>Оз. Усох</a:t>
            </a:r>
            <a:endParaRPr lang="en-US" sz="2800" b="1" spc="28" dirty="0">
              <a:latin typeface="Montserrat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95E444F-2E18-813F-9F2F-F5EFC8932CF9}"/>
              </a:ext>
            </a:extLst>
          </p:cNvPr>
          <p:cNvCxnSpPr>
            <a:cxnSpLocks/>
          </p:cNvCxnSpPr>
          <p:nvPr/>
        </p:nvCxnSpPr>
        <p:spPr>
          <a:xfrm flipH="1">
            <a:off x="4844143" y="3424132"/>
            <a:ext cx="952500" cy="44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A826640-DD84-09A7-8623-242BC511FC44}"/>
              </a:ext>
            </a:extLst>
          </p:cNvPr>
          <p:cNvSpPr txBox="1"/>
          <p:nvPr/>
        </p:nvSpPr>
        <p:spPr>
          <a:xfrm>
            <a:off x="5943600" y="4296049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b="1" spc="28" dirty="0">
                <a:latin typeface="Montserrat"/>
              </a:rPr>
              <a:t>Болото</a:t>
            </a:r>
            <a:endParaRPr lang="en-US" sz="2800" b="1" spc="28" dirty="0">
              <a:latin typeface="Montserrat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9719DE9-3CBC-ECAE-8D34-9F730A67009B}"/>
              </a:ext>
            </a:extLst>
          </p:cNvPr>
          <p:cNvCxnSpPr>
            <a:cxnSpLocks/>
          </p:cNvCxnSpPr>
          <p:nvPr/>
        </p:nvCxnSpPr>
        <p:spPr>
          <a:xfrm flipH="1">
            <a:off x="4953000" y="4658361"/>
            <a:ext cx="1219200" cy="312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982E5BE-301F-186F-4744-4DB98436F6B8}"/>
              </a:ext>
            </a:extLst>
          </p:cNvPr>
          <p:cNvSpPr txBox="1"/>
          <p:nvPr/>
        </p:nvSpPr>
        <p:spPr>
          <a:xfrm>
            <a:off x="3744686" y="7856160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b="1" spc="28" dirty="0">
                <a:latin typeface="Montserrat"/>
              </a:rPr>
              <a:t>Лесной массив</a:t>
            </a:r>
            <a:endParaRPr lang="en-US" sz="2800" b="1" spc="28" dirty="0">
              <a:latin typeface="Montserrat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E0EE3A5-A9D9-3787-C139-7C589B19BD90}"/>
              </a:ext>
            </a:extLst>
          </p:cNvPr>
          <p:cNvCxnSpPr>
            <a:cxnSpLocks/>
          </p:cNvCxnSpPr>
          <p:nvPr/>
        </p:nvCxnSpPr>
        <p:spPr>
          <a:xfrm flipH="1" flipV="1">
            <a:off x="5181600" y="6743700"/>
            <a:ext cx="228600" cy="990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ABAAFB3-EE83-FC0B-701F-473ABBF58605}"/>
              </a:ext>
            </a:extLst>
          </p:cNvPr>
          <p:cNvCxnSpPr>
            <a:cxnSpLocks/>
          </p:cNvCxnSpPr>
          <p:nvPr/>
        </p:nvCxnSpPr>
        <p:spPr>
          <a:xfrm flipH="1" flipV="1">
            <a:off x="4039335" y="6286500"/>
            <a:ext cx="234043" cy="1508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80DFB57-0F82-81C1-9CE4-D6AA003C0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9" t="14750" b="5751"/>
          <a:stretch/>
        </p:blipFill>
        <p:spPr>
          <a:xfrm>
            <a:off x="11149720" y="182684"/>
            <a:ext cx="5598007" cy="4129694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553A905-2E9D-0472-170F-75AA648C1077}"/>
              </a:ext>
            </a:extLst>
          </p:cNvPr>
          <p:cNvSpPr txBox="1"/>
          <p:nvPr/>
        </p:nvSpPr>
        <p:spPr>
          <a:xfrm>
            <a:off x="13258800" y="832757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b="1" spc="28" dirty="0" err="1">
                <a:latin typeface="Montserrat"/>
              </a:rPr>
              <a:t>Агроусадьбы</a:t>
            </a:r>
            <a:endParaRPr lang="en-US" sz="2800" b="1" spc="28" dirty="0">
              <a:latin typeface="Montserra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B65330-D7F2-E14F-48C6-26343F81E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720" y="4480864"/>
            <a:ext cx="2862849" cy="5623452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grpSp>
        <p:nvGrpSpPr>
          <p:cNvPr id="39" name="Group 2">
            <a:extLst>
              <a:ext uri="{FF2B5EF4-FFF2-40B4-BE49-F238E27FC236}">
                <a16:creationId xmlns:a16="http://schemas.microsoft.com/office/drawing/2014/main" id="{EEBA615D-4761-02F8-3D45-2EF4752223C8}"/>
              </a:ext>
            </a:extLst>
          </p:cNvPr>
          <p:cNvGrpSpPr/>
          <p:nvPr/>
        </p:nvGrpSpPr>
        <p:grpSpPr>
          <a:xfrm>
            <a:off x="14423222" y="5923127"/>
            <a:ext cx="3636179" cy="3563773"/>
            <a:chOff x="0" y="0"/>
            <a:chExt cx="1816300" cy="1170936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B6E9BC5C-EC43-16C7-11AB-F117A2CF7763}"/>
                </a:ext>
              </a:extLst>
            </p:cNvPr>
            <p:cNvSpPr/>
            <p:nvPr/>
          </p:nvSpPr>
          <p:spPr>
            <a:xfrm>
              <a:off x="0" y="0"/>
              <a:ext cx="1816300" cy="1170936"/>
            </a:xfrm>
            <a:custGeom>
              <a:avLst/>
              <a:gdLst/>
              <a:ahLst/>
              <a:cxnLst/>
              <a:rect l="l" t="t" r="r" b="b"/>
              <a:pathLst>
                <a:path w="1816300" h="1170936">
                  <a:moveTo>
                    <a:pt x="0" y="0"/>
                  </a:moveTo>
                  <a:lnTo>
                    <a:pt x="1816300" y="0"/>
                  </a:lnTo>
                  <a:lnTo>
                    <a:pt x="1816300" y="1170936"/>
                  </a:lnTo>
                  <a:lnTo>
                    <a:pt x="0" y="1170936"/>
                  </a:lnTo>
                  <a:close/>
                </a:path>
              </a:pathLst>
            </a:custGeom>
            <a:solidFill>
              <a:srgbClr val="D8FF32"/>
            </a:solidFill>
            <a:ln w="40005">
              <a:solidFill>
                <a:schemeClr val="accent1"/>
              </a:solidFill>
            </a:ln>
          </p:spPr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E463FB6-3239-5B2F-CCF2-B44E003AAED1}"/>
              </a:ext>
            </a:extLst>
          </p:cNvPr>
          <p:cNvSpPr txBox="1"/>
          <p:nvPr/>
        </p:nvSpPr>
        <p:spPr>
          <a:xfrm>
            <a:off x="6317723" y="6169931"/>
            <a:ext cx="3488927" cy="3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2800" b="1" spc="28" dirty="0">
                <a:latin typeface="Montserrat"/>
              </a:rPr>
              <a:t>Пустырь</a:t>
            </a:r>
            <a:endParaRPr lang="en-US" sz="2800" b="1" spc="28" dirty="0">
              <a:latin typeface="Montserrat"/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7AEC408-EE9D-0FF5-DA58-7DF3259E65D6}"/>
              </a:ext>
            </a:extLst>
          </p:cNvPr>
          <p:cNvCxnSpPr>
            <a:cxnSpLocks/>
          </p:cNvCxnSpPr>
          <p:nvPr/>
        </p:nvCxnSpPr>
        <p:spPr>
          <a:xfrm flipH="1" flipV="1">
            <a:off x="4844143" y="5891288"/>
            <a:ext cx="1364135" cy="390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7744058-8740-C909-7A19-1962192AF8AD}"/>
              </a:ext>
            </a:extLst>
          </p:cNvPr>
          <p:cNvSpPr txBox="1"/>
          <p:nvPr/>
        </p:nvSpPr>
        <p:spPr>
          <a:xfrm>
            <a:off x="14483268" y="7058504"/>
            <a:ext cx="351608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ru-RU" sz="2800" b="1" spc="28" dirty="0">
                <a:latin typeface="Montserrat"/>
              </a:rPr>
              <a:t>Наша инвестиционная площадка</a:t>
            </a:r>
            <a:endParaRPr lang="en-US" sz="2800" b="1" spc="28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1608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1563" y="7195875"/>
            <a:ext cx="4285569" cy="2935526"/>
            <a:chOff x="0" y="0"/>
            <a:chExt cx="857140" cy="5854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7139" cy="585468"/>
            </a:xfrm>
            <a:custGeom>
              <a:avLst/>
              <a:gdLst/>
              <a:ahLst/>
              <a:cxnLst/>
              <a:rect l="l" t="t" r="r" b="b"/>
              <a:pathLst>
                <a:path w="857139" h="585468">
                  <a:moveTo>
                    <a:pt x="0" y="0"/>
                  </a:moveTo>
                  <a:lnTo>
                    <a:pt x="857139" y="0"/>
                  </a:lnTo>
                  <a:lnTo>
                    <a:pt x="857139" y="585468"/>
                  </a:lnTo>
                  <a:lnTo>
                    <a:pt x="0" y="585468"/>
                  </a:lnTo>
                  <a:close/>
                </a:path>
              </a:pathLst>
            </a:custGeom>
            <a:solidFill>
              <a:srgbClr val="D8FF32"/>
            </a:solidFill>
            <a:ln w="40005">
              <a:solidFill>
                <a:schemeClr val="accent1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99751" y="-1468878"/>
            <a:ext cx="4012202" cy="40122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0814" y="-19957"/>
            <a:ext cx="15645013" cy="207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130"/>
              </a:lnSpc>
            </a:pPr>
            <a:r>
              <a:rPr lang="ru-RU" sz="13700" b="1" spc="114" dirty="0">
                <a:ln w="40005">
                  <a:solidFill>
                    <a:schemeClr val="accent1"/>
                  </a:solidFill>
                </a:ln>
                <a:solidFill>
                  <a:srgbClr val="D8FF32"/>
                </a:solidFill>
                <a:latin typeface="Montserrat" panose="00000500000000000000" pitchFamily="2" charset="-52"/>
              </a:rPr>
              <a:t>Создание</a:t>
            </a:r>
            <a:endParaRPr lang="en-US" sz="11420" b="1" spc="114" dirty="0">
              <a:ln w="40005">
                <a:solidFill>
                  <a:schemeClr val="accent1"/>
                </a:solidFill>
              </a:ln>
              <a:solidFill>
                <a:srgbClr val="D8FF3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35943" y="2498315"/>
            <a:ext cx="4884730" cy="1091277"/>
            <a:chOff x="9657" y="0"/>
            <a:chExt cx="6512974" cy="1455036"/>
          </a:xfrm>
        </p:grpSpPr>
        <p:sp>
          <p:nvSpPr>
            <p:cNvPr id="10" name="AutoShape 10"/>
            <p:cNvSpPr/>
            <p:nvPr/>
          </p:nvSpPr>
          <p:spPr>
            <a:xfrm>
              <a:off x="9657" y="0"/>
              <a:ext cx="6498478" cy="6001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9657" y="1395737"/>
              <a:ext cx="6498478" cy="5929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4496" y="464992"/>
              <a:ext cx="6508135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</a:pPr>
              <a:r>
                <a:rPr lang="ru-RU" sz="3578" dirty="0">
                  <a:solidFill>
                    <a:srgbClr val="000000"/>
                  </a:solidFill>
                  <a:latin typeface="Montserrat"/>
                </a:rPr>
                <a:t>Основные этапы</a:t>
              </a:r>
              <a:endParaRPr lang="en-US" sz="3578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24006" y="4059316"/>
            <a:ext cx="12600009" cy="2900165"/>
            <a:chOff x="0" y="-78038"/>
            <a:chExt cx="16800015" cy="386688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4165686" cy="391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3600" b="1" spc="114" dirty="0">
                  <a:solidFill>
                    <a:srgbClr val="D8FF32"/>
                  </a:solidFill>
                  <a:latin typeface="Montserrat" panose="00000500000000000000" pitchFamily="2" charset="-52"/>
                </a:rPr>
                <a:t>1 этап </a:t>
              </a:r>
              <a:endParaRPr lang="en-US" sz="3600" b="1" spc="114" dirty="0">
                <a:solidFill>
                  <a:srgbClr val="D8FF32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82225"/>
              <a:ext cx="4165686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400" spc="14" dirty="0">
                  <a:solidFill>
                    <a:srgbClr val="000000"/>
                  </a:solidFill>
                  <a:latin typeface="Montserrat"/>
                </a:rPr>
                <a:t>Обустройство местности (инфраструктура)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011" y="2680852"/>
              <a:ext cx="4165686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pc="15" dirty="0">
                  <a:solidFill>
                    <a:srgbClr val="000000"/>
                  </a:solidFill>
                  <a:latin typeface="Montserrat Bold"/>
                </a:rPr>
                <a:t>Создание площадки, объектов питания, проката и т.д.</a:t>
              </a:r>
              <a:endParaRPr lang="en-US" spc="15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DB5B418D-2869-1AAF-6963-DFD441E62DB6}"/>
                </a:ext>
              </a:extLst>
            </p:cNvPr>
            <p:cNvSpPr txBox="1"/>
            <p:nvPr/>
          </p:nvSpPr>
          <p:spPr>
            <a:xfrm>
              <a:off x="12634329" y="-78038"/>
              <a:ext cx="4165686" cy="391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3600" b="1" spc="114" dirty="0">
                  <a:solidFill>
                    <a:srgbClr val="D8FF32"/>
                  </a:solidFill>
                  <a:latin typeface="Montserrat" panose="00000500000000000000" pitchFamily="2" charset="-52"/>
                </a:rPr>
                <a:t>3 этап </a:t>
              </a:r>
              <a:endParaRPr lang="en-US" sz="3600" b="1" spc="114" dirty="0">
                <a:solidFill>
                  <a:srgbClr val="D8FF32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1DACD993-12B6-F5B8-E101-489A405EB78D}"/>
                </a:ext>
              </a:extLst>
            </p:cNvPr>
            <p:cNvSpPr txBox="1"/>
            <p:nvPr/>
          </p:nvSpPr>
          <p:spPr>
            <a:xfrm>
              <a:off x="6469685" y="-55749"/>
              <a:ext cx="4165686" cy="391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3600" b="1" spc="114" dirty="0">
                  <a:solidFill>
                    <a:srgbClr val="D8FF32"/>
                  </a:solidFill>
                  <a:latin typeface="Montserrat" panose="00000500000000000000" pitchFamily="2" charset="-52"/>
                </a:rPr>
                <a:t>2 этап </a:t>
              </a:r>
              <a:endParaRPr lang="en-US" sz="3600" b="1" spc="114" dirty="0">
                <a:solidFill>
                  <a:srgbClr val="D8FF32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1" name="TextBox 15">
              <a:extLst>
                <a:ext uri="{FF2B5EF4-FFF2-40B4-BE49-F238E27FC236}">
                  <a16:creationId xmlns:a16="http://schemas.microsoft.com/office/drawing/2014/main" id="{A022DA15-D2D2-F5F1-4369-7A91A82EBEAD}"/>
                </a:ext>
              </a:extLst>
            </p:cNvPr>
            <p:cNvSpPr txBox="1"/>
            <p:nvPr/>
          </p:nvSpPr>
          <p:spPr>
            <a:xfrm>
              <a:off x="12634329" y="680706"/>
              <a:ext cx="4165686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400" spc="14" dirty="0">
                  <a:solidFill>
                    <a:srgbClr val="000000"/>
                  </a:solidFill>
                  <a:latin typeface="Montserrat"/>
                </a:rPr>
                <a:t>Обслуживание потоков туристов</a:t>
              </a:r>
            </a:p>
          </p:txBody>
        </p:sp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id="{11781DF2-6581-BEB4-3B5A-3B6EFFA08DAD}"/>
                </a:ext>
              </a:extLst>
            </p:cNvPr>
            <p:cNvSpPr txBox="1"/>
            <p:nvPr/>
          </p:nvSpPr>
          <p:spPr>
            <a:xfrm>
              <a:off x="6418897" y="681471"/>
              <a:ext cx="4165686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400" spc="14" dirty="0">
                  <a:solidFill>
                    <a:srgbClr val="000000"/>
                  </a:solidFill>
                  <a:latin typeface="Montserrat"/>
                </a:rPr>
                <a:t>Продвижение местности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576269" y="6048289"/>
            <a:ext cx="31242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ru-RU" spc="15" dirty="0">
                <a:solidFill>
                  <a:srgbClr val="000000"/>
                </a:solidFill>
                <a:latin typeface="Montserrat Bold"/>
              </a:rPr>
              <a:t>Пробные игры, реклама в социальных сетях и т.д.</a:t>
            </a:r>
            <a:endParaRPr lang="en-US" spc="15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19934" y="4052546"/>
            <a:ext cx="4401497" cy="4611092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8BE11E0F-FE85-7208-643B-C71D31455314}"/>
              </a:ext>
            </a:extLst>
          </p:cNvPr>
          <p:cNvSpPr txBox="1"/>
          <p:nvPr/>
        </p:nvSpPr>
        <p:spPr>
          <a:xfrm>
            <a:off x="13260295" y="5886259"/>
            <a:ext cx="312426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ru-RU" spc="15" dirty="0">
                <a:solidFill>
                  <a:srgbClr val="000000"/>
                </a:solidFill>
                <a:latin typeface="Montserrat Bold"/>
              </a:rPr>
              <a:t>Обеспечение постоянного потока туристов  и их обслуживание</a:t>
            </a:r>
            <a:endParaRPr lang="en-US" spc="15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A400F69-3344-1966-86CD-2B5B87464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8" y="7527438"/>
            <a:ext cx="3734214" cy="2261720"/>
          </a:xfrm>
          <a:prstGeom prst="rect">
            <a:avLst/>
          </a:prstGeom>
        </p:spPr>
      </p:pic>
      <p:grpSp>
        <p:nvGrpSpPr>
          <p:cNvPr id="46" name="Group 5">
            <a:extLst>
              <a:ext uri="{FF2B5EF4-FFF2-40B4-BE49-F238E27FC236}">
                <a16:creationId xmlns:a16="http://schemas.microsoft.com/office/drawing/2014/main" id="{68C3C7D7-784F-AE53-EB87-08C108423F4D}"/>
              </a:ext>
            </a:extLst>
          </p:cNvPr>
          <p:cNvGrpSpPr/>
          <p:nvPr/>
        </p:nvGrpSpPr>
        <p:grpSpPr>
          <a:xfrm>
            <a:off x="7993742" y="7184326"/>
            <a:ext cx="4133289" cy="2947075"/>
            <a:chOff x="0" y="0"/>
            <a:chExt cx="857140" cy="585468"/>
          </a:xfrm>
        </p:grpSpPr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4C9F0DAC-743C-5072-7098-7876D06A7BD8}"/>
                </a:ext>
              </a:extLst>
            </p:cNvPr>
            <p:cNvSpPr/>
            <p:nvPr/>
          </p:nvSpPr>
          <p:spPr>
            <a:xfrm>
              <a:off x="0" y="0"/>
              <a:ext cx="857139" cy="585468"/>
            </a:xfrm>
            <a:custGeom>
              <a:avLst/>
              <a:gdLst/>
              <a:ahLst/>
              <a:cxnLst/>
              <a:rect l="l" t="t" r="r" b="b"/>
              <a:pathLst>
                <a:path w="857139" h="585468">
                  <a:moveTo>
                    <a:pt x="0" y="0"/>
                  </a:moveTo>
                  <a:lnTo>
                    <a:pt x="857139" y="0"/>
                  </a:lnTo>
                  <a:lnTo>
                    <a:pt x="857139" y="585468"/>
                  </a:lnTo>
                  <a:lnTo>
                    <a:pt x="0" y="585468"/>
                  </a:lnTo>
                  <a:close/>
                </a:path>
              </a:pathLst>
            </a:custGeom>
            <a:solidFill>
              <a:srgbClr val="000000"/>
            </a:solidFill>
            <a:ln w="40005">
              <a:solidFill>
                <a:schemeClr val="accent1"/>
              </a:solidFill>
            </a:ln>
          </p:spPr>
        </p:sp>
      </p:grpSp>
      <p:pic>
        <p:nvPicPr>
          <p:cNvPr id="4098" name="Picture 2" descr="Почему социальные сети так похожи друг на друга?. Metro">
            <a:extLst>
              <a:ext uri="{FF2B5EF4-FFF2-40B4-BE49-F238E27FC236}">
                <a16:creationId xmlns:a16="http://schemas.microsoft.com/office/drawing/2014/main" id="{F507AD1B-5B9A-DAF6-46B0-11CC85706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1"/>
          <a:stretch/>
        </p:blipFill>
        <p:spPr bwMode="auto">
          <a:xfrm rot="10800000" flipH="1" flipV="1">
            <a:off x="8415682" y="7517024"/>
            <a:ext cx="3369256" cy="22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2">
            <a:extLst>
              <a:ext uri="{FF2B5EF4-FFF2-40B4-BE49-F238E27FC236}">
                <a16:creationId xmlns:a16="http://schemas.microsoft.com/office/drawing/2014/main" id="{5E8CD116-F8A7-EBA3-EACF-4A8851BD60B7}"/>
              </a:ext>
            </a:extLst>
          </p:cNvPr>
          <p:cNvGrpSpPr/>
          <p:nvPr/>
        </p:nvGrpSpPr>
        <p:grpSpPr>
          <a:xfrm>
            <a:off x="12853641" y="7139393"/>
            <a:ext cx="4179648" cy="2935526"/>
            <a:chOff x="0" y="0"/>
            <a:chExt cx="857140" cy="585468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5A786B3C-63FE-F718-3416-EEB1DB250A22}"/>
                </a:ext>
              </a:extLst>
            </p:cNvPr>
            <p:cNvSpPr/>
            <p:nvPr/>
          </p:nvSpPr>
          <p:spPr>
            <a:xfrm>
              <a:off x="0" y="0"/>
              <a:ext cx="857139" cy="585468"/>
            </a:xfrm>
            <a:custGeom>
              <a:avLst/>
              <a:gdLst/>
              <a:ahLst/>
              <a:cxnLst/>
              <a:rect l="l" t="t" r="r" b="b"/>
              <a:pathLst>
                <a:path w="857139" h="585468">
                  <a:moveTo>
                    <a:pt x="0" y="0"/>
                  </a:moveTo>
                  <a:lnTo>
                    <a:pt x="857139" y="0"/>
                  </a:lnTo>
                  <a:lnTo>
                    <a:pt x="857139" y="585468"/>
                  </a:lnTo>
                  <a:lnTo>
                    <a:pt x="0" y="585468"/>
                  </a:lnTo>
                  <a:close/>
                </a:path>
              </a:pathLst>
            </a:custGeom>
            <a:solidFill>
              <a:srgbClr val="D8FF32"/>
            </a:solidFill>
            <a:ln w="40005">
              <a:solidFill>
                <a:schemeClr val="accent1"/>
              </a:solidFill>
            </a:ln>
          </p:spPr>
        </p:sp>
      </p:grpSp>
      <p:pic>
        <p:nvPicPr>
          <p:cNvPr id="4100" name="Picture 17">
            <a:extLst>
              <a:ext uri="{FF2B5EF4-FFF2-40B4-BE49-F238E27FC236}">
                <a16:creationId xmlns:a16="http://schemas.microsoft.com/office/drawing/2014/main" id="{B8EE6FFB-7372-8D0A-990A-0FB5F955B0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07272" y="9493665"/>
            <a:ext cx="2080351" cy="610074"/>
          </a:xfrm>
          <a:prstGeom prst="rect">
            <a:avLst/>
          </a:prstGeom>
        </p:spPr>
      </p:pic>
      <p:pic>
        <p:nvPicPr>
          <p:cNvPr id="4102" name="Picture 18">
            <a:extLst>
              <a:ext uri="{FF2B5EF4-FFF2-40B4-BE49-F238E27FC236}">
                <a16:creationId xmlns:a16="http://schemas.microsoft.com/office/drawing/2014/main" id="{F584E0F7-22CD-1707-0A8B-E16FC73D6F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82226" y="7563146"/>
            <a:ext cx="1054700" cy="431468"/>
          </a:xfrm>
          <a:prstGeom prst="rect">
            <a:avLst/>
          </a:prstGeom>
        </p:spPr>
      </p:pic>
      <p:pic>
        <p:nvPicPr>
          <p:cNvPr id="50" name="Picture 13">
            <a:extLst>
              <a:ext uri="{FF2B5EF4-FFF2-40B4-BE49-F238E27FC236}">
                <a16:creationId xmlns:a16="http://schemas.microsoft.com/office/drawing/2014/main" id="{142E2471-4EB9-C67F-81D3-286BE9AB09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837" t="4626" b="2413"/>
          <a:stretch>
            <a:fillRect/>
          </a:stretch>
        </p:blipFill>
        <p:spPr>
          <a:xfrm>
            <a:off x="14698289" y="7544508"/>
            <a:ext cx="2345475" cy="2530411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55934762-18A9-88B9-1168-5F443D323D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44437" y="5664049"/>
            <a:ext cx="901301" cy="1475344"/>
          </a:xfrm>
          <a:prstGeom prst="rect">
            <a:avLst/>
          </a:prstGeom>
        </p:spPr>
      </p:pic>
      <p:pic>
        <p:nvPicPr>
          <p:cNvPr id="4099" name="Picture 20">
            <a:extLst>
              <a:ext uri="{FF2B5EF4-FFF2-40B4-BE49-F238E27FC236}">
                <a16:creationId xmlns:a16="http://schemas.microsoft.com/office/drawing/2014/main" id="{85C2C2FA-89F6-5E4E-1777-2D04C4D430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3296581" y="8552062"/>
            <a:ext cx="1054700" cy="1428781"/>
          </a:xfrm>
          <a:prstGeom prst="rect">
            <a:avLst/>
          </a:prstGeom>
        </p:spPr>
      </p:pic>
      <p:pic>
        <p:nvPicPr>
          <p:cNvPr id="4101" name="Picture 19">
            <a:extLst>
              <a:ext uri="{FF2B5EF4-FFF2-40B4-BE49-F238E27FC236}">
                <a16:creationId xmlns:a16="http://schemas.microsoft.com/office/drawing/2014/main" id="{85E5CEAF-09A2-D30F-3038-ACD9EB6A4D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995981" y="7354412"/>
            <a:ext cx="919259" cy="528156"/>
          </a:xfrm>
          <a:prstGeom prst="rect">
            <a:avLst/>
          </a:prstGeom>
        </p:spPr>
      </p:pic>
      <p:pic>
        <p:nvPicPr>
          <p:cNvPr id="4103" name="Picture 19">
            <a:extLst>
              <a:ext uri="{FF2B5EF4-FFF2-40B4-BE49-F238E27FC236}">
                <a16:creationId xmlns:a16="http://schemas.microsoft.com/office/drawing/2014/main" id="{42324D7D-1A8A-5D79-3883-3EC016AE2D6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13508919" y="7989718"/>
            <a:ext cx="632661" cy="390770"/>
          </a:xfrm>
          <a:prstGeom prst="rect">
            <a:avLst/>
          </a:prstGeom>
        </p:spPr>
      </p:pic>
      <p:sp>
        <p:nvSpPr>
          <p:cNvPr id="4105" name="TextBox 19">
            <a:extLst>
              <a:ext uri="{FF2B5EF4-FFF2-40B4-BE49-F238E27FC236}">
                <a16:creationId xmlns:a16="http://schemas.microsoft.com/office/drawing/2014/main" id="{134F64D8-F286-C34E-82ED-671DFFBE6B80}"/>
              </a:ext>
            </a:extLst>
          </p:cNvPr>
          <p:cNvSpPr txBox="1"/>
          <p:nvPr/>
        </p:nvSpPr>
        <p:spPr>
          <a:xfrm rot="5400000">
            <a:off x="15460660" y="2755846"/>
            <a:ext cx="4410871" cy="12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5"/>
              </a:lnSpc>
            </a:pPr>
            <a:r>
              <a:rPr lang="ru-RU" sz="1300" spc="92" dirty="0">
                <a:solidFill>
                  <a:srgbClr val="000000"/>
                </a:solidFill>
                <a:latin typeface="Montserrat Bold"/>
              </a:rPr>
              <a:t>Бобруйский район</a:t>
            </a:r>
            <a:endParaRPr lang="en-US" sz="1300" spc="92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78437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3037542" y="3756331"/>
            <a:ext cx="878795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b="1" dirty="0">
                <a:ln w="40005">
                  <a:solidFill>
                    <a:schemeClr val="accent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ОБУСТРОЙСТВО МЕСТНОСТИ </a:t>
            </a:r>
            <a:endParaRPr lang="en-US" sz="7200" b="1" dirty="0">
              <a:ln w="40005">
                <a:solidFill>
                  <a:schemeClr val="accent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793B5F-AAE5-546B-F079-0A2D9C837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0350"/>
            <a:ext cx="6935013" cy="4686300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331956-73E4-E3F1-92BD-FF5A48ACE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5448300"/>
            <a:ext cx="6935013" cy="4569703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B4DE1E-E0EB-EAF2-34A1-4588D558E048}"/>
              </a:ext>
            </a:extLst>
          </p:cNvPr>
          <p:cNvSpPr txBox="1"/>
          <p:nvPr/>
        </p:nvSpPr>
        <p:spPr>
          <a:xfrm>
            <a:off x="10705926" y="0"/>
            <a:ext cx="6400800" cy="2918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800" b="1" spc="114" dirty="0">
                <a:ln w="40005"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 PUBG</a:t>
            </a:r>
            <a:r>
              <a:rPr lang="ru-RU" sz="13800" b="1" spc="114" dirty="0">
                <a:ln w="40005"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 </a:t>
            </a:r>
            <a:endParaRPr lang="en-US" sz="13800" b="1" spc="114" dirty="0">
              <a:ln w="40005">
                <a:solidFill>
                  <a:schemeClr val="accent1"/>
                </a:solidFill>
              </a:ln>
              <a:latin typeface="Montserrat" panose="000005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281193-0EF4-D3C8-ABFD-ADCAE8036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623" y="3261978"/>
            <a:ext cx="7805406" cy="5190594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43320" y="6426884"/>
            <a:ext cx="7182237" cy="7182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2948867" y="3845006"/>
            <a:ext cx="8610601" cy="2215991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b="1" dirty="0">
                <a:ln w="40005">
                  <a:solidFill>
                    <a:schemeClr val="accent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ОБУСТРОЙСТВО МЕСТНОСТИ </a:t>
            </a:r>
            <a:endParaRPr lang="en-US" sz="7200" b="1" dirty="0">
              <a:ln w="40005">
                <a:solidFill>
                  <a:schemeClr val="accent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4DE1E-E0EB-EAF2-34A1-4588D558E048}"/>
              </a:ext>
            </a:extLst>
          </p:cNvPr>
          <p:cNvSpPr txBox="1"/>
          <p:nvPr/>
        </p:nvSpPr>
        <p:spPr>
          <a:xfrm>
            <a:off x="2438486" y="104827"/>
            <a:ext cx="8001000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800" b="1" spc="114" dirty="0">
                <a:ln w="40005">
                  <a:solidFill>
                    <a:schemeClr val="accent1"/>
                  </a:solidFill>
                </a:ln>
                <a:latin typeface="Montserrat" panose="00000500000000000000" pitchFamily="2" charset="-52"/>
              </a:rPr>
              <a:t>Сплавы на байдарках </a:t>
            </a:r>
            <a:endParaRPr lang="en-US" sz="8800" b="1" spc="114" dirty="0">
              <a:ln w="40005">
                <a:solidFill>
                  <a:schemeClr val="accent1"/>
                </a:solidFill>
              </a:ln>
              <a:latin typeface="Montserrat" panose="00000500000000000000" pitchFamily="2" charset="-5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44411" y="1772806"/>
            <a:ext cx="7182237" cy="71822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A99833-5C53-46E1-9773-12313D2B9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12" y="2905771"/>
            <a:ext cx="7837014" cy="6361601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46C9BC-9977-B63E-57AA-E17ED9226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011" y="268798"/>
            <a:ext cx="6858000" cy="4676421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668B9D-9043-FF52-0B34-BB8B6C7E5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640" y="6162618"/>
            <a:ext cx="6854371" cy="3855584"/>
          </a:xfrm>
          <a:prstGeom prst="rect">
            <a:avLst/>
          </a:prstGeom>
          <a:ln w="4000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964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676</TotalTime>
  <Words>454</Words>
  <Application>Microsoft Office PowerPoint</Application>
  <PresentationFormat>Произвольный</PresentationFormat>
  <Paragraphs>139</Paragraphs>
  <Slides>16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Montserrat</vt:lpstr>
      <vt:lpstr>Arial</vt:lpstr>
      <vt:lpstr>Seymour One Bold</vt:lpstr>
      <vt:lpstr>Montserrat Bold</vt:lpstr>
      <vt:lpstr>Rockwell Extra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Grey Vintage Illustrative Archeology History Report Project Presentation</dc:title>
  <dc:creator>Юлия Сотцева</dc:creator>
  <cp:lastModifiedBy>Admin</cp:lastModifiedBy>
  <cp:revision>36</cp:revision>
  <dcterms:created xsi:type="dcterms:W3CDTF">2006-08-16T00:00:00Z</dcterms:created>
  <dcterms:modified xsi:type="dcterms:W3CDTF">2025-03-25T13:41:17Z</dcterms:modified>
  <dc:identifier>DAFSe7aE6-U</dc:identifier>
</cp:coreProperties>
</file>