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257" r:id="rId3"/>
    <p:sldId id="266" r:id="rId4"/>
    <p:sldId id="259" r:id="rId5"/>
    <p:sldId id="267" r:id="rId6"/>
    <p:sldId id="261" r:id="rId7"/>
    <p:sldId id="268" r:id="rId8"/>
    <p:sldId id="269" r:id="rId9"/>
    <p:sldId id="270" r:id="rId10"/>
    <p:sldId id="271" r:id="rId11"/>
    <p:sldId id="272" r:id="rId12"/>
    <p:sldId id="262" r:id="rId13"/>
    <p:sldId id="263" r:id="rId14"/>
    <p:sldId id="264" r:id="rId15"/>
  </p:sldIdLst>
  <p:sldSz cx="14630400" cy="8229600"/>
  <p:notesSz cx="8229600" cy="14630400"/>
  <p:embeddedFontLst>
    <p:embeddedFont>
      <p:font typeface="Barlow Medium" panose="00000600000000000000" pitchFamily="2" charset="0"/>
      <p:regular r:id="rId17"/>
    </p:embeddedFont>
    <p:embeddedFont>
      <p:font typeface="Bitter Medium" panose="020B0604020202020204" charset="-5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0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5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6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07940" y="2599016"/>
            <a:ext cx="12585290" cy="301151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000" b="1" dirty="0">
                <a:ln w="0"/>
                <a:solidFill>
                  <a:schemeClr val="tx1"/>
                </a:solidFill>
                <a:ea typeface="Merriweather Bold" pitchFamily="34" charset="-122"/>
                <a:cs typeface="Alef" panose="00000500000000000000" pitchFamily="2" charset="-79"/>
              </a:rPr>
              <a:t>СОЗДАНИЕ ТЕМАТИЧЕСКОЙ ЭКСКУРСИИ ПО БРЕСТУ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4000" b="1" dirty="0">
                <a:ln w="0"/>
                <a:solidFill>
                  <a:schemeClr val="tx1"/>
                </a:solidFill>
                <a:ea typeface="Merriweather Bold" pitchFamily="34" charset="-122"/>
                <a:cs typeface="Alef" panose="00000500000000000000" pitchFamily="2" charset="-79"/>
              </a:rPr>
              <a:t>НА ЕВРЕЙСКУЮ ТЕМАТИКУ </a:t>
            </a:r>
            <a:endParaRPr lang="en-US" sz="4000" b="1" dirty="0">
              <a:ln w="0"/>
              <a:solidFill>
                <a:schemeClr val="tx1"/>
              </a:solidFill>
              <a:cs typeface="Alef" panose="00000500000000000000" pitchFamily="2" charset="-79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07110" y="6716673"/>
            <a:ext cx="10894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tt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6756440" y="6567130"/>
            <a:ext cx="223051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12" y="7571768"/>
            <a:ext cx="2419688" cy="619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4678" y="4986445"/>
            <a:ext cx="590787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/>
              <a:t>Выполнила:</a:t>
            </a:r>
          </a:p>
          <a:p>
            <a:r>
              <a:rPr lang="ru-RU" dirty="0"/>
              <a:t>студентка 4 курса факультета естествознания, </a:t>
            </a:r>
          </a:p>
          <a:p>
            <a:r>
              <a:rPr lang="ru-RU" dirty="0"/>
              <a:t>специальности 1-89 01 01-01 «Туризм и гостеприимство»</a:t>
            </a:r>
          </a:p>
          <a:p>
            <a:r>
              <a:rPr lang="ru-RU" dirty="0"/>
              <a:t>Волочкович Елизавета Сергеевна</a:t>
            </a:r>
          </a:p>
          <a:p>
            <a:endParaRPr lang="ru-RU" dirty="0"/>
          </a:p>
          <a:p>
            <a:r>
              <a:rPr lang="ru-RU" b="1" dirty="0"/>
              <a:t>Научный руководитель:</a:t>
            </a:r>
          </a:p>
          <a:p>
            <a:r>
              <a:rPr lang="ru-RU" dirty="0"/>
              <a:t>доцент кафедры городского и регионального развития</a:t>
            </a:r>
          </a:p>
          <a:p>
            <a:r>
              <a:rPr lang="ru-RU" dirty="0"/>
              <a:t>кандидат исторических наук, доцент</a:t>
            </a:r>
          </a:p>
          <a:p>
            <a:r>
              <a:rPr lang="ru-RU" dirty="0"/>
              <a:t>Панько Александр Данилович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3561" y="314632"/>
            <a:ext cx="1356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МИНИСТЕРСТВО ОБРАЗОВАНИЯ РЕСПУБЛИКИ БЕЛАРУСЬ</a:t>
            </a:r>
            <a:endParaRPr lang="ru-RU" dirty="0"/>
          </a:p>
          <a:p>
            <a:pPr algn="ctr"/>
            <a:r>
              <a:rPr lang="ru-RU" b="1" dirty="0"/>
              <a:t>УЧРЕЖДЕНИЕ ОБРАЗОВАНИЯ «БРЕСТСКИЙ ГОСУДАРСТВЕННЫЙ УНИВЕРСИТЕТ ИМЕНИ А.С. ПУШКИНА»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/>
              <a:t>                                                                                                                              Кафедра городского и регионального развития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2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12572" y="2021919"/>
            <a:ext cx="9673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b="1" dirty="0"/>
          </a:p>
        </p:txBody>
      </p:sp>
      <p:sp>
        <p:nvSpPr>
          <p:cNvPr id="8" name="Text 5"/>
          <p:cNvSpPr/>
          <p:nvPr/>
        </p:nvSpPr>
        <p:spPr>
          <a:xfrm>
            <a:off x="10406301" y="3305294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50042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298" y="7610389"/>
            <a:ext cx="2419688" cy="619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705" y="575369"/>
            <a:ext cx="8393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ЭКСКУРСИОННЫЕ ОБЪЕКТЫ</a:t>
            </a:r>
          </a:p>
          <a:p>
            <a:pPr algn="ctr"/>
            <a:r>
              <a:rPr lang="ru-RU" sz="2800" b="1" dirty="0">
                <a:latin typeface="+mj-lt"/>
              </a:rPr>
              <a:t> </a:t>
            </a: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015670" y="1216490"/>
            <a:ext cx="698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55215" y="7661765"/>
            <a:ext cx="62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Мемориальные объекты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777" y="1690900"/>
            <a:ext cx="775723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Мемориальные объекты</a:t>
            </a:r>
            <a:r>
              <a:rPr lang="ru-RU" sz="4000" dirty="0"/>
              <a:t>:</a:t>
            </a:r>
          </a:p>
          <a:p>
            <a:r>
              <a:rPr lang="ru-RU" sz="3600" dirty="0"/>
              <a:t>1. Бюст </a:t>
            </a:r>
            <a:r>
              <a:rPr lang="ru-RU" sz="3600" dirty="0" err="1"/>
              <a:t>Менахему</a:t>
            </a:r>
            <a:r>
              <a:rPr lang="ru-RU" sz="3600" dirty="0"/>
              <a:t> </a:t>
            </a:r>
            <a:r>
              <a:rPr lang="ru-RU" sz="3600" dirty="0" err="1"/>
              <a:t>Бегину</a:t>
            </a:r>
            <a:r>
              <a:rPr lang="ru-RU" sz="3600" dirty="0"/>
              <a:t>: объект, посвященный значимой исторической личности. </a:t>
            </a:r>
          </a:p>
          <a:p>
            <a:endParaRPr lang="ru-RU" sz="3600" dirty="0"/>
          </a:p>
          <a:p>
            <a:r>
              <a:rPr lang="ru-RU" sz="3600" dirty="0"/>
              <a:t>2. Памятник убитым евреям в гетто: Мемориал, увековечивающий память жертв Холокоста.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29" y="0"/>
            <a:ext cx="5368972" cy="76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12572" y="2021919"/>
            <a:ext cx="9673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b="1" dirty="0"/>
          </a:p>
        </p:txBody>
      </p:sp>
      <p:sp>
        <p:nvSpPr>
          <p:cNvPr id="8" name="Text 5"/>
          <p:cNvSpPr/>
          <p:nvPr/>
        </p:nvSpPr>
        <p:spPr>
          <a:xfrm>
            <a:off x="10406301" y="3305294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50042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298" y="7610389"/>
            <a:ext cx="2419688" cy="619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705" y="575369"/>
            <a:ext cx="8393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 </a:t>
            </a:r>
            <a:r>
              <a:rPr lang="ru-RU" sz="4400" b="1" dirty="0">
                <a:latin typeface="+mj-lt"/>
              </a:rPr>
              <a:t>ЭКСКУРСИОННЫЕ ОБЪЕКТЫ</a:t>
            </a:r>
          </a:p>
          <a:p>
            <a:pPr algn="ctr"/>
            <a:r>
              <a:rPr lang="ru-RU" sz="2800" b="1" dirty="0">
                <a:latin typeface="+mj-lt"/>
              </a:rPr>
              <a:t> </a:t>
            </a: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015670" y="1216490"/>
            <a:ext cx="698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61429" y="7706380"/>
            <a:ext cx="62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Архитектурные объекты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52" y="1535460"/>
            <a:ext cx="78132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Архитектурные объекты</a:t>
            </a:r>
            <a:r>
              <a:rPr lang="ru-RU" sz="4000" dirty="0"/>
              <a:t>:</a:t>
            </a:r>
          </a:p>
          <a:p>
            <a:r>
              <a:rPr lang="ru-RU" sz="3200" dirty="0"/>
              <a:t>1. Дом Гендлеров на пл. Свободы </a:t>
            </a:r>
          </a:p>
          <a:p>
            <a:r>
              <a:rPr lang="ru-RU" sz="3200" dirty="0"/>
              <a:t>2. Дом </a:t>
            </a:r>
            <a:r>
              <a:rPr lang="ru-RU" sz="3200" dirty="0" err="1"/>
              <a:t>Арье</a:t>
            </a:r>
            <a:r>
              <a:rPr lang="ru-RU" sz="3200" dirty="0"/>
              <a:t> Бегуна</a:t>
            </a:r>
          </a:p>
          <a:p>
            <a:r>
              <a:rPr lang="ru-RU" sz="3200" dirty="0"/>
              <a:t>3. Аптека Гринберга: здание, представляющее интерес с точки зрения архитектуры и истории еврейской семьи.</a:t>
            </a:r>
          </a:p>
          <a:p>
            <a:r>
              <a:rPr lang="ru-RU" sz="3200" dirty="0"/>
              <a:t>4. Надписи на идише на улице Дзержинского: элементы городской среды, имеющие культурное и историческое значение.</a:t>
            </a:r>
          </a:p>
          <a:p>
            <a:r>
              <a:rPr lang="ru-RU" sz="3200" dirty="0"/>
              <a:t>5. Двор-</a:t>
            </a:r>
            <a:r>
              <a:rPr lang="ru-RU" sz="3200" dirty="0" err="1"/>
              <a:t>трансформер</a:t>
            </a:r>
            <a:r>
              <a:rPr lang="ru-RU" sz="3200" dirty="0"/>
              <a:t> на улице Дзержинского.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28" y="0"/>
            <a:ext cx="5368972" cy="77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0854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ЦЕЛЕВАЯ АУДИТОРИЯ</a:t>
            </a:r>
            <a:endParaRPr lang="en-US" sz="4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443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3612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32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Туристы, экскурсанты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2268022" y="285166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Интересуются культурой и историей, включая местных жителей и иностранцев.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893573"/>
            <a:ext cx="1134070" cy="15805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Исследователи</a:t>
            </a:r>
            <a:endParaRPr lang="en-US" sz="2800" b="1" dirty="0"/>
          </a:p>
        </p:txBody>
      </p:sp>
      <p:sp>
        <p:nvSpPr>
          <p:cNvPr id="9" name="Text 4"/>
          <p:cNvSpPr/>
          <p:nvPr/>
        </p:nvSpPr>
        <p:spPr>
          <a:xfrm>
            <a:off x="2268022" y="452151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Студенты и ученые, изучающие историю, социологию и культурологию.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474137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00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Потомки евреев</a:t>
            </a:r>
            <a:endParaRPr lang="en-US" sz="2800" b="1" dirty="0"/>
          </a:p>
        </p:txBody>
      </p:sp>
      <p:sp>
        <p:nvSpPr>
          <p:cNvPr id="12" name="Text 6"/>
          <p:cNvSpPr/>
          <p:nvPr/>
        </p:nvSpPr>
        <p:spPr>
          <a:xfrm>
            <a:off x="2268022" y="619136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Люди, чьи предки были евреями, ищут информацию о своих корнях и культуре.</a:t>
            </a:r>
            <a:endParaRPr lang="en-US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37" y="0"/>
            <a:ext cx="499748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00356" y="537865"/>
            <a:ext cx="10829687" cy="672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kern="0" spc="-127" dirty="0"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ПРАКТИЧЕСКОЕ ПРИМЕНЕНИЕ И ПЕРСПЕКТИВЫ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65916" y="3433806"/>
            <a:ext cx="4613800" cy="1673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ru-RU" sz="2800" u="sng" kern="0" spc="-64" dirty="0">
                <a:ea typeface="Bitter Medium" pitchFamily="34" charset="-122"/>
                <a:cs typeface="Bitter Medium" pitchFamily="34" charset="-120"/>
              </a:rPr>
              <a:t>Разнообразие </a:t>
            </a:r>
          </a:p>
          <a:p>
            <a:pPr marL="0" indent="0" algn="ctr">
              <a:lnSpc>
                <a:spcPts val="2600"/>
              </a:lnSpc>
              <a:buNone/>
            </a:pPr>
            <a:r>
              <a:rPr lang="ru-RU" sz="2800" u="sng" kern="0" spc="-64" dirty="0">
                <a:ea typeface="Bitter Medium" pitchFamily="34" charset="-122"/>
                <a:cs typeface="Bitter Medium" pitchFamily="34" charset="-120"/>
              </a:rPr>
              <a:t>э</a:t>
            </a:r>
            <a:r>
              <a:rPr lang="en-US" sz="2800" u="sng" kern="0" spc="-64" dirty="0" err="1">
                <a:ea typeface="Bitter Medium" pitchFamily="34" charset="-122"/>
                <a:cs typeface="Bitter Medium" pitchFamily="34" charset="-120"/>
              </a:rPr>
              <a:t>кскурсио</a:t>
            </a:r>
            <a:r>
              <a:rPr lang="ru-RU" sz="2800" u="sng" kern="0" spc="-64" dirty="0">
                <a:ea typeface="Bitter Medium" pitchFamily="34" charset="-122"/>
                <a:cs typeface="Bitter Medium" pitchFamily="34" charset="-120"/>
              </a:rPr>
              <a:t>н</a:t>
            </a:r>
            <a:r>
              <a:rPr lang="en-US" sz="2800" u="sng" kern="0" spc="-64" dirty="0">
                <a:ea typeface="Bitter Medium" pitchFamily="34" charset="-122"/>
                <a:cs typeface="Bitter Medium" pitchFamily="34" charset="-120"/>
              </a:rPr>
              <a:t>н</a:t>
            </a:r>
            <a:r>
              <a:rPr lang="ru-RU" sz="2800" u="sng" kern="0" spc="-64" dirty="0">
                <a:ea typeface="Bitter Medium" pitchFamily="34" charset="-122"/>
                <a:cs typeface="Bitter Medium" pitchFamily="34" charset="-120"/>
              </a:rPr>
              <a:t>ого</a:t>
            </a:r>
            <a:r>
              <a:rPr lang="en-US" sz="2800" u="sng" kern="0" spc="-64" dirty="0">
                <a:ea typeface="Bitter Medium" pitchFamily="34" charset="-122"/>
                <a:cs typeface="Bitter Medium" pitchFamily="34" charset="-120"/>
              </a:rPr>
              <a:t> </a:t>
            </a:r>
            <a:r>
              <a:rPr lang="ru-RU" sz="2800" u="sng" kern="0" spc="-64" dirty="0">
                <a:ea typeface="Bitter Medium" pitchFamily="34" charset="-122"/>
                <a:cs typeface="Bitter Medium" pitchFamily="34" charset="-120"/>
              </a:rPr>
              <a:t>продукта: </a:t>
            </a:r>
          </a:p>
          <a:p>
            <a:pPr marL="0" indent="0" algn="ctr">
              <a:lnSpc>
                <a:spcPts val="2600"/>
              </a:lnSpc>
              <a:buNone/>
            </a:pPr>
            <a:r>
              <a:rPr lang="ru-RU" sz="2800" u="sng" kern="0" spc="-64" dirty="0">
                <a:ea typeface="Bitter Medium" pitchFamily="34" charset="-122"/>
                <a:cs typeface="Bitter Medium" pitchFamily="34" charset="-120"/>
              </a:rPr>
              <a:t>создана новая экскурсия</a:t>
            </a:r>
            <a:endParaRPr lang="en-US" sz="2800" u="sng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09" y="1693545"/>
            <a:ext cx="4355783" cy="43557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52492" y="3408164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2500" kern="0" spc="-5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9815632" y="2365772"/>
            <a:ext cx="4062055" cy="671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u="sng" kern="0" spc="-64" dirty="0" err="1">
                <a:ea typeface="Bitter Medium" pitchFamily="34" charset="-122"/>
                <a:cs typeface="Bitter Medium" pitchFamily="34" charset="-120"/>
              </a:rPr>
              <a:t>Туристическая</a:t>
            </a:r>
            <a:r>
              <a:rPr lang="en-US" sz="2800" u="sng" kern="0" spc="-64" dirty="0"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2800" u="sng" kern="0" spc="-64" dirty="0" err="1">
                <a:ea typeface="Bitter Medium" pitchFamily="34" charset="-122"/>
                <a:cs typeface="Bitter Medium" pitchFamily="34" charset="-120"/>
              </a:rPr>
              <a:t>привлекательность</a:t>
            </a:r>
            <a:r>
              <a:rPr lang="ru-RU" sz="2800" u="sng" kern="0" spc="-64" dirty="0">
                <a:ea typeface="Bitter Medium" pitchFamily="34" charset="-122"/>
                <a:cs typeface="Bitter Medium" pitchFamily="34" charset="-120"/>
              </a:rPr>
              <a:t> Бреста:</a:t>
            </a:r>
          </a:p>
          <a:p>
            <a:pPr marL="0" indent="0" algn="l">
              <a:lnSpc>
                <a:spcPts val="2600"/>
              </a:lnSpc>
              <a:buNone/>
            </a:pPr>
            <a:endParaRPr lang="en-US" sz="2800" u="sng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309" y="1693545"/>
            <a:ext cx="4355783" cy="43557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32207" y="2500670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2500" kern="0" spc="-5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5"/>
          <p:cNvSpPr/>
          <p:nvPr/>
        </p:nvSpPr>
        <p:spPr>
          <a:xfrm>
            <a:off x="9815632" y="4704993"/>
            <a:ext cx="4062055" cy="671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u="sng" kern="0" spc="-64" dirty="0">
                <a:ea typeface="Bitter Medium" pitchFamily="34" charset="-122"/>
                <a:cs typeface="Bitter Medium" pitchFamily="34" charset="-120"/>
              </a:rPr>
              <a:t>Экономическое развитие региона</a:t>
            </a:r>
            <a:endParaRPr lang="en-US" sz="2800" u="sng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307" y="1705724"/>
            <a:ext cx="4355783" cy="435578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678222" y="5101947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2500" kern="0" spc="-5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2" name="Text 7"/>
          <p:cNvSpPr/>
          <p:nvPr/>
        </p:nvSpPr>
        <p:spPr>
          <a:xfrm>
            <a:off x="752713" y="6472526"/>
            <a:ext cx="13124974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800" kern="0" spc="-34" dirty="0">
                <a:ea typeface="Open Sans" pitchFamily="34" charset="-122"/>
                <a:cs typeface="Open Sans" pitchFamily="34" charset="-120"/>
              </a:rPr>
              <a:t>Результаты работы имеют значительный потенциал для практического применения в сфере экскурсионной деятельности, что способствует развитию туристической привлекательности региона. </a:t>
            </a:r>
            <a:endParaRPr lang="en-US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898" y="7610389"/>
            <a:ext cx="2419688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409171" y="3622699"/>
            <a:ext cx="58914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5400" kern="0" spc="-134" dirty="0"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СПАСИБО ЗА ВНИМАНИЕ!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12" y="7531620"/>
            <a:ext cx="2419688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1909" y="446315"/>
            <a:ext cx="8586184" cy="2700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800" b="1" kern="0" spc="-134" dirty="0"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АКТУАЛЬНОСТЬ </a:t>
            </a:r>
            <a:r>
              <a:rPr lang="ru-RU" sz="4800" b="1" kern="0" spc="-134" dirty="0"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НОВОЙ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4800" b="1" kern="0" spc="-134" dirty="0"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ТЕМАТИЧЕСКОЙ ЭКСКУРСИИ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91968" y="3759799"/>
            <a:ext cx="28608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3200" b="1" kern="0" spc="-67" dirty="0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2. </a:t>
            </a:r>
            <a:r>
              <a:rPr lang="ru-RU" sz="3200" kern="0" spc="-67" dirty="0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Обогащение туристической программы</a:t>
            </a:r>
          </a:p>
          <a:p>
            <a:pPr marL="0" indent="0">
              <a:lnSpc>
                <a:spcPts val="2750"/>
              </a:lnSpc>
              <a:buNone/>
            </a:pPr>
            <a:endParaRPr lang="ru-RU" sz="2000" kern="0" spc="-67" dirty="0">
              <a:solidFill>
                <a:srgbClr val="2C3F42"/>
              </a:solidFill>
              <a:latin typeface="Bitter Medium" pitchFamily="34" charset="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ru-RU" sz="3200" b="1" kern="0" spc="-67" dirty="0">
                <a:solidFill>
                  <a:srgbClr val="2C3F42"/>
                </a:solidFill>
              </a:rPr>
              <a:t>3. </a:t>
            </a:r>
            <a:r>
              <a:rPr lang="ru-RU" sz="3200" kern="0" spc="-67" dirty="0">
                <a:solidFill>
                  <a:srgbClr val="2C3F42"/>
                </a:solidFill>
              </a:rPr>
              <a:t>Расширение экскурсионного предложения 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1501713" y="5153943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91968" y="3095563"/>
            <a:ext cx="75774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3200" b="1" kern="0" spc="-67" dirty="0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1. </a:t>
            </a:r>
            <a:r>
              <a:rPr lang="en-US" sz="3200" kern="0" spc="-67" dirty="0" err="1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Увеличение</a:t>
            </a:r>
            <a:r>
              <a:rPr lang="en-US" sz="3200" kern="0" spc="-67" dirty="0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 </a:t>
            </a:r>
            <a:r>
              <a:rPr lang="ru-RU" sz="3200" kern="0" spc="-67" dirty="0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времени</a:t>
            </a:r>
            <a:r>
              <a:rPr lang="en-US" sz="3200" kern="0" spc="-67" dirty="0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3200" kern="0" spc="-67" dirty="0" err="1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пребывания</a:t>
            </a:r>
            <a:r>
              <a:rPr lang="ru-RU" sz="3200" kern="0" spc="-67" dirty="0">
                <a:solidFill>
                  <a:srgbClr val="2C3F42"/>
                </a:solidFill>
                <a:ea typeface="Bitter Medium" pitchFamily="34" charset="-122"/>
                <a:cs typeface="Bitter Medium" pitchFamily="34" charset="-120"/>
              </a:rPr>
              <a:t> туристов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12" y="7502123"/>
            <a:ext cx="2419688" cy="619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74" y="4941213"/>
            <a:ext cx="2262557" cy="2260002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 flipH="1">
            <a:off x="9203659" y="2036789"/>
            <a:ext cx="5077824" cy="2338248"/>
          </a:xfrm>
          <a:prstGeom prst="wedgeEllipseCallout">
            <a:avLst/>
          </a:prstGeom>
          <a:solidFill>
            <a:srgbClr val="4B6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03660" y="7391626"/>
            <a:ext cx="518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Начальник отдела спорта и туризма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г.Бреста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Кривоносов А.В.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8504" y="2390305"/>
            <a:ext cx="4412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Средняя продолжительность пребывания туристов в Бресте составляет 3 дня и 2 ночи. Но город заинтересован увеличить это время до 4 дней и 3 ночей.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9097" y="63964"/>
            <a:ext cx="13106399" cy="4983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ЭКСКУРСИОННЫЕ </a:t>
            </a:r>
          </a:p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Г. БРЕСТЕ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89303" y="1655445"/>
            <a:ext cx="30480" cy="5926217"/>
          </a:xfrm>
          <a:prstGeom prst="roundRect">
            <a:avLst>
              <a:gd name="adj" fmla="val 324573"/>
            </a:avLst>
          </a:prstGeom>
          <a:solidFill>
            <a:srgbClr val="922022"/>
          </a:solidFill>
          <a:ln/>
        </p:spPr>
      </p:sp>
      <p:sp>
        <p:nvSpPr>
          <p:cNvPr id="5" name="Shape 2"/>
          <p:cNvSpPr/>
          <p:nvPr/>
        </p:nvSpPr>
        <p:spPr>
          <a:xfrm>
            <a:off x="1314351" y="2705576"/>
            <a:ext cx="706636" cy="30480"/>
          </a:xfrm>
          <a:prstGeom prst="roundRect">
            <a:avLst>
              <a:gd name="adj" fmla="val 324573"/>
            </a:avLst>
          </a:prstGeom>
          <a:solidFill>
            <a:srgbClr val="922022"/>
          </a:solidFill>
          <a:ln/>
        </p:spPr>
      </p:sp>
      <p:sp>
        <p:nvSpPr>
          <p:cNvPr id="6" name="Shape 3"/>
          <p:cNvSpPr/>
          <p:nvPr/>
        </p:nvSpPr>
        <p:spPr>
          <a:xfrm>
            <a:off x="784404" y="2471083"/>
            <a:ext cx="529947" cy="529947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32259" y="2605360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256254" y="2572523"/>
            <a:ext cx="261711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800" b="1" dirty="0"/>
              <a:t>Экскурсии по Брестской Крепости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2267069" y="2359343"/>
            <a:ext cx="6052542" cy="753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340108" y="4448247"/>
            <a:ext cx="706636" cy="30480"/>
          </a:xfrm>
          <a:prstGeom prst="roundRect">
            <a:avLst>
              <a:gd name="adj" fmla="val 324573"/>
            </a:avLst>
          </a:prstGeom>
          <a:solidFill>
            <a:srgbClr val="922022"/>
          </a:solidFill>
          <a:ln/>
        </p:spPr>
      </p:sp>
      <p:sp>
        <p:nvSpPr>
          <p:cNvPr id="11" name="Shape 8"/>
          <p:cNvSpPr/>
          <p:nvPr/>
        </p:nvSpPr>
        <p:spPr>
          <a:xfrm>
            <a:off x="824329" y="4183274"/>
            <a:ext cx="529947" cy="529947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2259" y="4338770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262886" y="4291488"/>
            <a:ext cx="261711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50"/>
              </a:lnSpc>
            </a:pPr>
            <a:r>
              <a:rPr lang="ru-RU" sz="2800" b="1" dirty="0"/>
              <a:t>Экскурсии по исторической части города</a:t>
            </a:r>
            <a:endParaRPr lang="en-US" sz="3200" b="1" dirty="0"/>
          </a:p>
        </p:txBody>
      </p:sp>
      <p:sp>
        <p:nvSpPr>
          <p:cNvPr id="14" name="Text 11"/>
          <p:cNvSpPr/>
          <p:nvPr/>
        </p:nvSpPr>
        <p:spPr>
          <a:xfrm>
            <a:off x="2267069" y="4287679"/>
            <a:ext cx="6052542" cy="753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323796" y="6026706"/>
            <a:ext cx="706636" cy="30480"/>
          </a:xfrm>
          <a:prstGeom prst="roundRect">
            <a:avLst>
              <a:gd name="adj" fmla="val 324573"/>
            </a:avLst>
          </a:prstGeom>
          <a:solidFill>
            <a:srgbClr val="922022"/>
          </a:solidFill>
          <a:ln/>
        </p:spPr>
      </p:sp>
      <p:sp>
        <p:nvSpPr>
          <p:cNvPr id="16" name="Shape 13"/>
          <p:cNvSpPr/>
          <p:nvPr/>
        </p:nvSpPr>
        <p:spPr>
          <a:xfrm>
            <a:off x="824329" y="5777032"/>
            <a:ext cx="529947" cy="529947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32259" y="5845671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59020" y="5863173"/>
            <a:ext cx="3929896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800" b="1" dirty="0"/>
              <a:t>Экскурсии по улице Советской</a:t>
            </a:r>
            <a:endParaRPr lang="en-US" sz="2800" b="1" dirty="0"/>
          </a:p>
        </p:txBody>
      </p:sp>
      <p:sp>
        <p:nvSpPr>
          <p:cNvPr id="19" name="Text 16"/>
          <p:cNvSpPr/>
          <p:nvPr/>
        </p:nvSpPr>
        <p:spPr>
          <a:xfrm>
            <a:off x="2267069" y="6216015"/>
            <a:ext cx="6052542" cy="1130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18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12" y="7482458"/>
            <a:ext cx="2419688" cy="6192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47" y="1657150"/>
            <a:ext cx="3424342" cy="2184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910" y="3672503"/>
            <a:ext cx="3111330" cy="2369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60" y="5845671"/>
            <a:ext cx="3430384" cy="2219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11293754" y="1363057"/>
            <a:ext cx="117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846530" y="2957653"/>
            <a:ext cx="111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09036" y="5165080"/>
            <a:ext cx="126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888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903064" y="1611212"/>
            <a:ext cx="8615682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b="1" kern="0" spc="-1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ЭКСКУРСИИ</a:t>
            </a:r>
            <a:endParaRPr lang="en-US" sz="4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378929" y="3195161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kern="0" spc="-67" dirty="0" err="1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Название</a:t>
            </a:r>
            <a:r>
              <a:rPr lang="en-US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2800" b="1" kern="0" spc="-67" dirty="0" err="1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экскурсии</a:t>
            </a:r>
            <a:r>
              <a:rPr lang="ru-RU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:</a:t>
            </a:r>
            <a:endParaRPr lang="en-US" sz="2800" b="1" dirty="0"/>
          </a:p>
        </p:txBody>
      </p:sp>
      <p:sp>
        <p:nvSpPr>
          <p:cNvPr id="6" name="Text 3"/>
          <p:cNvSpPr/>
          <p:nvPr/>
        </p:nvSpPr>
        <p:spPr>
          <a:xfrm>
            <a:off x="6499955" y="3950316"/>
            <a:ext cx="34228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«Брест в шляпе: еврейские корни в сердце города»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10406301" y="3195161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518675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kern="0" spc="-67" dirty="0" err="1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Тип</a:t>
            </a:r>
            <a:r>
              <a:rPr lang="en-US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2800" b="1" kern="0" spc="-67" dirty="0" err="1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экскурсии</a:t>
            </a:r>
            <a:r>
              <a:rPr lang="ru-RU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: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10487752" y="3920014"/>
            <a:ext cx="34304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Пешая, историческая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6408008" y="5114687"/>
            <a:ext cx="7663156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42443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800" b="1" kern="0" spc="-67" dirty="0">
                <a:solidFill>
                  <a:srgbClr val="2B2E3C"/>
                </a:solidFill>
                <a:ea typeface="Bitter Medium" pitchFamily="34" charset="-122"/>
                <a:cs typeface="Times New Roman" panose="02020603050405020304" pitchFamily="18" charset="0"/>
              </a:rPr>
              <a:t>Что сделано: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642443" y="582479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ru-RU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Т</a:t>
            </a:r>
            <a:r>
              <a:rPr lang="en-US" sz="2400" kern="0" spc="-36" dirty="0" err="1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ехнологическая</a:t>
            </a: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kern="0" spc="-36" dirty="0" err="1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карта</a:t>
            </a: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</a:t>
            </a:r>
            <a:endParaRPr lang="ru-RU" sz="2400" kern="0" spc="-36" dirty="0">
              <a:solidFill>
                <a:srgbClr val="2B2E3C"/>
              </a:solidFill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ru-RU" sz="2400" kern="0" spc="-36" dirty="0" err="1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К</a:t>
            </a:r>
            <a:r>
              <a:rPr lang="en-US" sz="2400" kern="0" spc="-36" dirty="0" err="1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онтрольный</a:t>
            </a: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текст (более 30 страниц).</a:t>
            </a:r>
            <a:endParaRPr lang="en-US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66" y="7552392"/>
            <a:ext cx="2419688" cy="61921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4376" cy="39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131" r="-1994" b="-2131"/>
          <a:stretch/>
        </p:blipFill>
        <p:spPr bwMode="auto">
          <a:xfrm>
            <a:off x="-1674" y="3938567"/>
            <a:ext cx="5752770" cy="41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12572" y="2021919"/>
            <a:ext cx="9673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b="1" dirty="0"/>
          </a:p>
        </p:txBody>
      </p:sp>
      <p:sp>
        <p:nvSpPr>
          <p:cNvPr id="8" name="Text 5"/>
          <p:cNvSpPr/>
          <p:nvPr/>
        </p:nvSpPr>
        <p:spPr>
          <a:xfrm>
            <a:off x="10406301" y="3305294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50042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298" y="7610389"/>
            <a:ext cx="2419688" cy="619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8993" y="274095"/>
            <a:ext cx="70497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 </a:t>
            </a:r>
            <a:r>
              <a:rPr lang="ru-RU" sz="4000" b="1" dirty="0"/>
              <a:t>ОПИСАНИЕ ЭКСКУРСИОННОГО МАРШРУТА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50243" y="7713940"/>
            <a:ext cx="62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Схема экскурсионного маршрута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1876" y="3987100"/>
            <a:ext cx="60221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Нитка маршрута</a:t>
            </a:r>
            <a:r>
              <a:rPr lang="ru-RU" sz="3200" dirty="0"/>
              <a:t>:</a:t>
            </a:r>
          </a:p>
          <a:p>
            <a:r>
              <a:rPr lang="ru-RU" sz="3200" dirty="0"/>
              <a:t> ул. Гоголя – ул. Карла Маркса – ул. Буденного – пл. Свободы – ул. Советская – ул. Куйбышева – ул. Дзержинского – ул. Советская – ул. Дзержинского – ул. Советских Пограничников.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683137" cy="7660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68905" y="1948191"/>
            <a:ext cx="5594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ПРОТЯЖЕННОСТЬ: </a:t>
            </a:r>
            <a:r>
              <a:rPr lang="ru-RU" sz="2800" dirty="0"/>
              <a:t>2,5 км</a:t>
            </a:r>
          </a:p>
          <a:p>
            <a:r>
              <a:rPr lang="ru-RU" sz="2800" b="1" dirty="0"/>
              <a:t>ПРОДОЛЖИТЕЛЬНОСТЬ: </a:t>
            </a:r>
            <a:r>
              <a:rPr lang="ru-RU" sz="2800" dirty="0"/>
              <a:t>3 часа</a:t>
            </a:r>
          </a:p>
          <a:p>
            <a:r>
              <a:rPr lang="ru-RU" sz="2800" b="1" dirty="0"/>
              <a:t>ТИП МАРШРУТА: </a:t>
            </a:r>
            <a:r>
              <a:rPr lang="ru-RU" sz="2800" dirty="0"/>
              <a:t>пешеходный</a:t>
            </a:r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031" y="2510646"/>
            <a:ext cx="341818" cy="3418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346" y="1957038"/>
            <a:ext cx="406222" cy="406222"/>
          </a:xfrm>
          <a:prstGeom prst="rect">
            <a:avLst/>
          </a:prstGeom>
        </p:spPr>
      </p:pic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031" y="3290088"/>
            <a:ext cx="390537" cy="3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7211" y="254793"/>
            <a:ext cx="7791305" cy="127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134" dirty="0"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СОДЕРЖАНИЕ ЭКСКУРСИИ</a:t>
            </a:r>
            <a:endParaRPr lang="ru-RU" sz="4450" b="1" kern="0" spc="-134" dirty="0">
              <a:latin typeface="Times New Roman" panose="02020603050405020304" pitchFamily="18" charset="0"/>
              <a:ea typeface="Bitter Medium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подтемы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4894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240268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78860" y="226903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b="1" dirty="0"/>
          </a:p>
        </p:txBody>
      </p:sp>
      <p:sp>
        <p:nvSpPr>
          <p:cNvPr id="8" name="Text 5"/>
          <p:cNvSpPr/>
          <p:nvPr/>
        </p:nvSpPr>
        <p:spPr>
          <a:xfrm>
            <a:off x="2183011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История и личности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2183011" y="2624852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Знакомство с важными событиями и ключевыми личностями в еврейской истории Бреста.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1273612" y="429934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1" name="Shape 8"/>
          <p:cNvSpPr/>
          <p:nvPr/>
        </p:nvSpPr>
        <p:spPr>
          <a:xfrm>
            <a:off x="79379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78860" y="414450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b="1" dirty="0"/>
          </a:p>
        </p:txBody>
      </p:sp>
      <p:sp>
        <p:nvSpPr>
          <p:cNvPr id="13" name="Text 10"/>
          <p:cNvSpPr/>
          <p:nvPr/>
        </p:nvSpPr>
        <p:spPr>
          <a:xfrm>
            <a:off x="2183011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Влияние на город</a:t>
            </a:r>
            <a:endParaRPr lang="en-US" sz="2800" b="1" dirty="0"/>
          </a:p>
        </p:txBody>
      </p:sp>
      <p:sp>
        <p:nvSpPr>
          <p:cNvPr id="14" name="Text 11"/>
          <p:cNvSpPr/>
          <p:nvPr/>
        </p:nvSpPr>
        <p:spPr>
          <a:xfrm>
            <a:off x="2183011" y="4521517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Обсуждение влияния еврейской культуры на развитие Бреста и его культурное разнообразие.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1273612" y="619601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6" name="Shape 13"/>
          <p:cNvSpPr/>
          <p:nvPr/>
        </p:nvSpPr>
        <p:spPr>
          <a:xfrm>
            <a:off x="79379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78860" y="606944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b="1" dirty="0"/>
          </a:p>
        </p:txBody>
      </p:sp>
      <p:sp>
        <p:nvSpPr>
          <p:cNvPr id="18" name="Text 15"/>
          <p:cNvSpPr/>
          <p:nvPr/>
        </p:nvSpPr>
        <p:spPr>
          <a:xfrm>
            <a:off x="2183011" y="5927765"/>
            <a:ext cx="41495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kern="0" spc="-67" dirty="0">
                <a:solidFill>
                  <a:srgbClr val="2B2E3C"/>
                </a:solidFill>
                <a:ea typeface="Bitter Medium" pitchFamily="34" charset="-122"/>
                <a:cs typeface="Bitter Medium" pitchFamily="34" charset="-120"/>
              </a:rPr>
              <a:t>Архитектура и памятные места</a:t>
            </a:r>
            <a:endParaRPr lang="en-US" sz="2400" b="1" dirty="0"/>
          </a:p>
        </p:txBody>
      </p:sp>
      <p:sp>
        <p:nvSpPr>
          <p:cNvPr id="19" name="Text 16"/>
          <p:cNvSpPr/>
          <p:nvPr/>
        </p:nvSpPr>
        <p:spPr>
          <a:xfrm>
            <a:off x="2183011" y="6418183"/>
            <a:ext cx="6167199" cy="1113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Посещение архитектурных памятников XX века, культурных и религиозных объектов, </a:t>
            </a:r>
            <a:r>
              <a:rPr lang="ru-RU" sz="2400" kern="0" spc="-36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памятных мест и мест, связанных с Холокостом.</a:t>
            </a:r>
            <a:endParaRPr lang="en-US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95" y="215501"/>
            <a:ext cx="5732206" cy="4083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96" y="4299347"/>
            <a:ext cx="5732206" cy="3930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1999" y="3335179"/>
            <a:ext cx="77148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ru-RU" sz="4800" b="1" dirty="0">
                <a:solidFill>
                  <a:srgbClr val="403C4E"/>
                </a:solidFill>
                <a:latin typeface="+mj-lt"/>
                <a:ea typeface="Merriweather Bold" pitchFamily="34" charset="-122"/>
              </a:rPr>
              <a:t> </a:t>
            </a:r>
            <a:r>
              <a:rPr lang="ru-RU" sz="4000" b="1" dirty="0"/>
              <a:t>ОТБОР ЭКСКУРСИОННЫХ ОБЪЕКТОВ И ИХ КЛАССИФИКАЦИЯ</a:t>
            </a:r>
          </a:p>
          <a:p>
            <a:pPr marL="0" indent="0">
              <a:lnSpc>
                <a:spcPts val="5550"/>
              </a:lnSpc>
              <a:buNone/>
            </a:pPr>
            <a:endParaRPr lang="en-US" sz="4800" dirty="0">
              <a:latin typeface="+mj-lt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51175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305544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Исторические объекты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793790" y="6150293"/>
            <a:ext cx="30054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Пограничный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столб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гимназия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ru-RU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«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Тарбут</a:t>
            </a:r>
            <a:r>
              <a:rPr lang="ru-RU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»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, банк 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Лазаря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Полякова</a:t>
            </a:r>
            <a:r>
              <a:rPr lang="ru-RU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и т.д. 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451175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446" y="5305544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Культурные объекты</a:t>
            </a:r>
            <a:endParaRPr lang="en-US" sz="2800" dirty="0"/>
          </a:p>
        </p:txBody>
      </p:sp>
      <p:sp>
        <p:nvSpPr>
          <p:cNvPr id="9" name="Text 4"/>
          <p:cNvSpPr/>
          <p:nvPr/>
        </p:nvSpPr>
        <p:spPr>
          <a:xfrm>
            <a:off x="4139446" y="6150293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Кинотеатр Сарвера, 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балкон</a:t>
            </a:r>
            <a:r>
              <a:rPr lang="ru-RU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ы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-</a:t>
            </a:r>
            <a:r>
              <a:rPr lang="en-US" sz="20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суккот</a:t>
            </a: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.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451175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221" y="5305544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Мемориальные объекты</a:t>
            </a:r>
            <a:endParaRPr lang="en-US" sz="2800" dirty="0"/>
          </a:p>
        </p:txBody>
      </p:sp>
      <p:sp>
        <p:nvSpPr>
          <p:cNvPr id="12" name="Text 6"/>
          <p:cNvSpPr/>
          <p:nvPr/>
        </p:nvSpPr>
        <p:spPr>
          <a:xfrm>
            <a:off x="7485221" y="6150293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Бюст Менахему Бегину, памятник жертвам Холокоста.</a:t>
            </a:r>
            <a:endParaRPr lang="en-US" sz="2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4511754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5305544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Архитектурные объекты</a:t>
            </a:r>
            <a:endParaRPr lang="en-US" sz="2800" dirty="0"/>
          </a:p>
        </p:txBody>
      </p:sp>
      <p:sp>
        <p:nvSpPr>
          <p:cNvPr id="15" name="Text 8"/>
          <p:cNvSpPr/>
          <p:nvPr/>
        </p:nvSpPr>
        <p:spPr>
          <a:xfrm>
            <a:off x="10830997" y="6150293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Дом Гендлеров и Арье Бегуна, аптека Гринберга, двор-трансформер.</a:t>
            </a:r>
            <a:endParaRPr lang="en-US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12" y="7574926"/>
            <a:ext cx="2419688" cy="619211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31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1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12572" y="2021919"/>
            <a:ext cx="9673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b="1" dirty="0"/>
          </a:p>
        </p:txBody>
      </p:sp>
      <p:sp>
        <p:nvSpPr>
          <p:cNvPr id="8" name="Text 5"/>
          <p:cNvSpPr/>
          <p:nvPr/>
        </p:nvSpPr>
        <p:spPr>
          <a:xfrm>
            <a:off x="10406301" y="3305294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50042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298" y="7610389"/>
            <a:ext cx="2419688" cy="619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705" y="575369"/>
            <a:ext cx="8393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 </a:t>
            </a:r>
            <a:r>
              <a:rPr lang="ru-RU" sz="4400" b="1" dirty="0">
                <a:latin typeface="+mj-lt"/>
              </a:rPr>
              <a:t>ЭКСКУРСИОННЫЕ ОБЪЕКТЫ</a:t>
            </a:r>
          </a:p>
          <a:p>
            <a:pPr algn="ctr"/>
            <a:r>
              <a:rPr lang="ru-RU" sz="2800" b="1" dirty="0">
                <a:latin typeface="+mj-lt"/>
              </a:rPr>
              <a:t> </a:t>
            </a: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015670" y="1216490"/>
            <a:ext cx="698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410017" y="7706380"/>
            <a:ext cx="62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Исторические объекты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1318" y="1678155"/>
            <a:ext cx="704640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Исторические объекты</a:t>
            </a:r>
            <a:r>
              <a:rPr lang="ru-RU" sz="4000" dirty="0"/>
              <a:t>:</a:t>
            </a:r>
          </a:p>
          <a:p>
            <a:pPr>
              <a:spcAft>
                <a:spcPts val="600"/>
              </a:spcAft>
            </a:pPr>
            <a:r>
              <a:rPr lang="ru-RU" sz="3600" dirty="0"/>
              <a:t>1. Пограничный столб между городом и крепостью. </a:t>
            </a:r>
          </a:p>
          <a:p>
            <a:pPr>
              <a:spcAft>
                <a:spcPts val="600"/>
              </a:spcAft>
            </a:pPr>
            <a:r>
              <a:rPr lang="ru-RU" sz="3600" dirty="0"/>
              <a:t>2. Бывшее здание гимназии «</a:t>
            </a:r>
            <a:r>
              <a:rPr lang="ru-RU" sz="3600" dirty="0" err="1"/>
              <a:t>Тарбут</a:t>
            </a:r>
            <a:r>
              <a:rPr lang="ru-RU" sz="3600" dirty="0"/>
              <a:t>». </a:t>
            </a:r>
          </a:p>
          <a:p>
            <a:pPr>
              <a:spcAft>
                <a:spcPts val="600"/>
              </a:spcAft>
            </a:pPr>
            <a:r>
              <a:rPr lang="ru-RU" sz="3600" dirty="0"/>
              <a:t>3. Банк Лазаря Полякова. </a:t>
            </a:r>
          </a:p>
          <a:p>
            <a:pPr>
              <a:spcAft>
                <a:spcPts val="600"/>
              </a:spcAft>
            </a:pPr>
            <a:r>
              <a:rPr lang="ru-RU" sz="3600" dirty="0"/>
              <a:t>4. Кинотеатр «Беларусь». </a:t>
            </a:r>
          </a:p>
          <a:p>
            <a:pPr>
              <a:spcAft>
                <a:spcPts val="600"/>
              </a:spcAft>
            </a:pPr>
            <a:r>
              <a:rPr lang="ru-RU" sz="3600" dirty="0"/>
              <a:t>5. Синагога «</a:t>
            </a:r>
            <a:r>
              <a:rPr lang="ru-RU" sz="3600" dirty="0" err="1"/>
              <a:t>Экдеш</a:t>
            </a:r>
            <a:r>
              <a:rPr lang="ru-RU" sz="3600" dirty="0"/>
              <a:t>».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47" y="0"/>
            <a:ext cx="5462954" cy="77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12572" y="2021919"/>
            <a:ext cx="9673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b="1" dirty="0"/>
          </a:p>
        </p:txBody>
      </p:sp>
      <p:sp>
        <p:nvSpPr>
          <p:cNvPr id="8" name="Text 5"/>
          <p:cNvSpPr/>
          <p:nvPr/>
        </p:nvSpPr>
        <p:spPr>
          <a:xfrm>
            <a:off x="10406301" y="3305294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50042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298" y="7610389"/>
            <a:ext cx="2419688" cy="619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705" y="575369"/>
            <a:ext cx="8393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 </a:t>
            </a:r>
            <a:r>
              <a:rPr lang="ru-RU" sz="4400" b="1" dirty="0">
                <a:latin typeface="+mj-lt"/>
              </a:rPr>
              <a:t>ЭКСКУРСИОННЫЕ ОБЪЕКТЫ</a:t>
            </a:r>
          </a:p>
          <a:p>
            <a:pPr algn="ctr"/>
            <a:r>
              <a:rPr lang="ru-RU" sz="2800" b="1" dirty="0">
                <a:latin typeface="+mj-lt"/>
              </a:rPr>
              <a:t> </a:t>
            </a: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015670" y="1216490"/>
            <a:ext cx="698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410017" y="7706380"/>
            <a:ext cx="626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Культурные объекты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1775" y="1678155"/>
            <a:ext cx="72645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Культурные объекты</a:t>
            </a:r>
            <a:r>
              <a:rPr lang="ru-RU" sz="4000" dirty="0"/>
              <a:t>:</a:t>
            </a:r>
          </a:p>
          <a:p>
            <a:pPr>
              <a:buAutoNum type="arabicPeriod"/>
            </a:pPr>
            <a:r>
              <a:rPr lang="ru-RU" sz="3200" dirty="0"/>
              <a:t>Кинотеатр </a:t>
            </a:r>
            <a:r>
              <a:rPr lang="ru-RU" sz="3200" dirty="0" err="1"/>
              <a:t>Сарвера</a:t>
            </a:r>
            <a:r>
              <a:rPr lang="ru-RU" sz="3200" dirty="0"/>
              <a:t>: бывший объект культурной жизни города, предлагающий разнообразные кинопоказы.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r>
              <a:rPr lang="ru-RU" sz="3200" dirty="0"/>
              <a:t>2. Балконы-</a:t>
            </a:r>
            <a:r>
              <a:rPr lang="ru-RU" sz="3200" dirty="0" err="1"/>
              <a:t>Суккот</a:t>
            </a:r>
            <a:r>
              <a:rPr lang="ru-RU" sz="3200" dirty="0"/>
              <a:t>: архитектурные элементы, имеющие культурное значение, особенно в контексте праздников и традиций.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29" y="0"/>
            <a:ext cx="5368972" cy="76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670</Words>
  <Application>Microsoft Office PowerPoint</Application>
  <PresentationFormat>Произвольный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Open Sans Medium</vt:lpstr>
      <vt:lpstr>Bitter Medium</vt:lpstr>
      <vt:lpstr>Barlow Medium</vt:lpstr>
      <vt:lpstr>Arial</vt:lpstr>
      <vt:lpstr>Times New Roman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19</cp:revision>
  <dcterms:created xsi:type="dcterms:W3CDTF">2025-03-11T16:25:34Z</dcterms:created>
  <dcterms:modified xsi:type="dcterms:W3CDTF">2025-03-13T15:00:26Z</dcterms:modified>
</cp:coreProperties>
</file>