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3" r:id="rId5"/>
    <p:sldId id="274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18288000" cy="10287000"/>
  <p:notesSz cx="6858000" cy="9144000"/>
  <p:embeddedFontLst>
    <p:embeddedFont>
      <p:font typeface="Bad Script" panose="02000000000000000000" pitchFamily="2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69" d="100"/>
          <a:sy n="69" d="100"/>
        </p:scale>
        <p:origin x="756" y="120"/>
      </p:cViewPr>
      <p:guideLst>
        <p:guide orient="horz" pos="216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openxmlformats.org/officeDocument/2006/relationships/image" Target="../media/image56.png"/><Relationship Id="rId4" Type="http://schemas.openxmlformats.org/officeDocument/2006/relationships/image" Target="../media/image31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1430"/>
            <a:ext cx="18288000" cy="10298430"/>
          </a:xfrm>
          <a:custGeom>
            <a:avLst/>
            <a:gdLst/>
            <a:ahLst/>
            <a:cxnLst/>
            <a:rect l="l" t="t" r="r" b="b"/>
            <a:pathLst>
              <a:path w="18288000" h="12182262">
                <a:moveTo>
                  <a:pt x="0" y="0"/>
                </a:moveTo>
                <a:lnTo>
                  <a:pt x="18288000" y="0"/>
                </a:lnTo>
                <a:lnTo>
                  <a:pt x="18288000" y="12182262"/>
                </a:lnTo>
                <a:lnTo>
                  <a:pt x="0" y="1218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967407">
            <a:off x="-1337945" y="4308475"/>
            <a:ext cx="3715385" cy="6845935"/>
          </a:xfrm>
          <a:custGeom>
            <a:avLst/>
            <a:gdLst/>
            <a:ahLst/>
            <a:cxnLst/>
            <a:rect l="l" t="t" r="r" b="b"/>
            <a:pathLst>
              <a:path w="5354815" h="8689354">
                <a:moveTo>
                  <a:pt x="0" y="0"/>
                </a:moveTo>
                <a:lnTo>
                  <a:pt x="5354814" y="0"/>
                </a:lnTo>
                <a:lnTo>
                  <a:pt x="5354814" y="8689354"/>
                </a:lnTo>
                <a:lnTo>
                  <a:pt x="0" y="86893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316200" y="6588760"/>
            <a:ext cx="2674620" cy="2466340"/>
          </a:xfrm>
          <a:custGeom>
            <a:avLst/>
            <a:gdLst/>
            <a:ahLst/>
            <a:cxnLst/>
            <a:rect l="l" t="t" r="r" b="b"/>
            <a:pathLst>
              <a:path w="3919929" h="3682231">
                <a:moveTo>
                  <a:pt x="0" y="0"/>
                </a:moveTo>
                <a:lnTo>
                  <a:pt x="3919929" y="0"/>
                </a:lnTo>
                <a:lnTo>
                  <a:pt x="3919929" y="3682232"/>
                </a:lnTo>
                <a:lnTo>
                  <a:pt x="0" y="36822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1450" y="190500"/>
            <a:ext cx="2630805" cy="2538095"/>
          </a:xfrm>
          <a:custGeom>
            <a:avLst/>
            <a:gdLst/>
            <a:ahLst/>
            <a:cxnLst/>
            <a:rect l="l" t="t" r="r" b="b"/>
            <a:pathLst>
              <a:path w="2018807" h="2109908">
                <a:moveTo>
                  <a:pt x="0" y="0"/>
                </a:moveTo>
                <a:lnTo>
                  <a:pt x="2018807" y="0"/>
                </a:lnTo>
                <a:lnTo>
                  <a:pt x="2018807" y="2109908"/>
                </a:lnTo>
                <a:lnTo>
                  <a:pt x="0" y="21099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44800" y="114300"/>
            <a:ext cx="2599055" cy="2538095"/>
          </a:xfrm>
          <a:custGeom>
            <a:avLst/>
            <a:gdLst/>
            <a:ahLst/>
            <a:cxnLst/>
            <a:rect l="l" t="t" r="r" b="b"/>
            <a:pathLst>
              <a:path w="1982695" h="1993559">
                <a:moveTo>
                  <a:pt x="0" y="0"/>
                </a:moveTo>
                <a:lnTo>
                  <a:pt x="1982695" y="0"/>
                </a:lnTo>
                <a:lnTo>
                  <a:pt x="1982695" y="1993559"/>
                </a:lnTo>
                <a:lnTo>
                  <a:pt x="0" y="19935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04800" y="3030220"/>
            <a:ext cx="17576800" cy="2441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  <a:spcBef>
                <a:spcPct val="0"/>
              </a:spcBef>
            </a:pPr>
            <a:r>
              <a:rPr lang="en-US" sz="7200" b="1">
                <a:solidFill>
                  <a:srgbClr val="000000"/>
                </a:solidFill>
                <a:latin typeface="Cambria" panose="02040503050406030204" charset="0"/>
                <a:ea typeface="Cranberry"/>
                <a:cs typeface="Cambria" panose="02040503050406030204" charset="0"/>
                <a:sym typeface="Cranberry"/>
              </a:rPr>
              <a:t>Ад кораня да лялькi: вандроўка па слядах беларускай этнафлоры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71800" y="5448300"/>
            <a:ext cx="12857480" cy="2369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000000"/>
                </a:solidFill>
                <a:latin typeface="Cambria" panose="02040503050406030204" charset="0"/>
                <a:ea typeface="TT Marxiana Grotesque" panose="020F0603060000080204"/>
                <a:cs typeface="Cambria" panose="02040503050406030204" charset="0"/>
                <a:sym typeface="TT Marxiana Grotesque" panose="020F0603060000080204"/>
              </a:rPr>
              <a:t>ботаническая экскурсия с мастер-классом по созданию народных белорусских кукол из лекарственных растений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50565" y="175895"/>
            <a:ext cx="11960860" cy="1866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  <a:spcBef>
                <a:spcPct val="0"/>
              </a:spcBef>
            </a:pPr>
            <a:r>
              <a:rPr lang="en-US" sz="660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Белорусский государственный технологический университет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38301" y="2043105"/>
            <a:ext cx="13779698" cy="987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Кафедра туризма, природопользования и охотоведения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95680" y="7962900"/>
            <a:ext cx="16469995" cy="2100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600" b="1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Подготовил:</a:t>
            </a:r>
            <a:r>
              <a:rPr lang="en-US" sz="360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 Савченко Иван Владимирович </a:t>
            </a:r>
          </a:p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600" b="1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Научный руководитель:</a:t>
            </a:r>
            <a:r>
              <a:rPr lang="en-US" sz="360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 к.б.н., доцент, зав. каф. туризма, природопользования и охотоведения Шапорова Ядвига Александровна</a:t>
            </a:r>
          </a:p>
        </p:txBody>
      </p:sp>
      <p:cxnSp>
        <p:nvCxnSpPr>
          <p:cNvPr id="13" name="Прямое соединение 12"/>
          <p:cNvCxnSpPr/>
          <p:nvPr/>
        </p:nvCxnSpPr>
        <p:spPr>
          <a:xfrm>
            <a:off x="4648200" y="2171700"/>
            <a:ext cx="8947785" cy="0"/>
          </a:xfrm>
          <a:prstGeom prst="line">
            <a:avLst/>
          </a:prstGeom>
        </p:spPr>
        <p:style>
          <a:lnRef idx="3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35"/>
            <a:ext cx="18352135" cy="10312400"/>
          </a:xfrm>
          <a:custGeom>
            <a:avLst/>
            <a:gdLst/>
            <a:ahLst/>
            <a:cxnLst/>
            <a:rect l="l" t="t" r="r" b="b"/>
            <a:pathLst>
              <a:path w="18288000" h="12182262">
                <a:moveTo>
                  <a:pt x="0" y="0"/>
                </a:moveTo>
                <a:lnTo>
                  <a:pt x="18288000" y="0"/>
                </a:lnTo>
                <a:lnTo>
                  <a:pt x="18288000" y="12182262"/>
                </a:lnTo>
                <a:lnTo>
                  <a:pt x="0" y="1218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7587" y="1396557"/>
            <a:ext cx="7606268" cy="8890443"/>
          </a:xfrm>
          <a:custGeom>
            <a:avLst/>
            <a:gdLst/>
            <a:ahLst/>
            <a:cxnLst/>
            <a:rect l="l" t="t" r="r" b="b"/>
            <a:pathLst>
              <a:path w="7606268" h="8890443">
                <a:moveTo>
                  <a:pt x="0" y="0"/>
                </a:moveTo>
                <a:lnTo>
                  <a:pt x="7606268" y="0"/>
                </a:lnTo>
                <a:lnTo>
                  <a:pt x="7606268" y="8890443"/>
                </a:lnTo>
                <a:lnTo>
                  <a:pt x="0" y="8890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40000" y="5448300"/>
            <a:ext cx="2628900" cy="2411730"/>
          </a:xfrm>
          <a:custGeom>
            <a:avLst/>
            <a:gdLst/>
            <a:ahLst/>
            <a:cxnLst/>
            <a:rect l="l" t="t" r="r" b="b"/>
            <a:pathLst>
              <a:path w="3785189" h="3189022">
                <a:moveTo>
                  <a:pt x="0" y="0"/>
                </a:moveTo>
                <a:lnTo>
                  <a:pt x="3785189" y="0"/>
                </a:lnTo>
                <a:lnTo>
                  <a:pt x="3785189" y="3189022"/>
                </a:lnTo>
                <a:lnTo>
                  <a:pt x="0" y="3189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3189639" cy="2385567"/>
          </a:xfrm>
          <a:custGeom>
            <a:avLst/>
            <a:gdLst/>
            <a:ahLst/>
            <a:cxnLst/>
            <a:rect l="l" t="t" r="r" b="b"/>
            <a:pathLst>
              <a:path w="3764847" h="2815771">
                <a:moveTo>
                  <a:pt x="0" y="0"/>
                </a:moveTo>
                <a:lnTo>
                  <a:pt x="3764848" y="0"/>
                </a:lnTo>
                <a:lnTo>
                  <a:pt x="3764848" y="2815771"/>
                </a:lnTo>
                <a:lnTo>
                  <a:pt x="0" y="28157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336" t="-73395" r="-2163"/>
            </a:stretch>
          </a:blipFill>
        </p:spPr>
      </p:sp>
      <p:sp>
        <p:nvSpPr>
          <p:cNvPr id="6" name="Freeform 6"/>
          <p:cNvSpPr/>
          <p:nvPr/>
        </p:nvSpPr>
        <p:spPr>
          <a:xfrm rot="-8711714">
            <a:off x="15441295" y="-1881505"/>
            <a:ext cx="2800985" cy="3985895"/>
          </a:xfrm>
          <a:custGeom>
            <a:avLst/>
            <a:gdLst/>
            <a:ahLst/>
            <a:cxnLst/>
            <a:rect l="l" t="t" r="r" b="b"/>
            <a:pathLst>
              <a:path w="3171889" h="4459598">
                <a:moveTo>
                  <a:pt x="0" y="0"/>
                </a:moveTo>
                <a:lnTo>
                  <a:pt x="3171889" y="0"/>
                </a:lnTo>
                <a:lnTo>
                  <a:pt x="3171889" y="4459598"/>
                </a:lnTo>
                <a:lnTo>
                  <a:pt x="0" y="44595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267200" y="-495300"/>
            <a:ext cx="9005570" cy="183134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ts val="17500"/>
              </a:lnSpc>
              <a:spcBef>
                <a:spcPct val="0"/>
              </a:spcBef>
            </a:pPr>
            <a:r>
              <a:rPr lang="en-US" sz="9200" b="1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Покосница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76904" y="1562241"/>
            <a:ext cx="9535176" cy="330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40"/>
              </a:lnSpc>
            </a:pPr>
            <a:r>
              <a:rPr lang="en-US" sz="44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Изготавливалась в период от Зажинок до Богача.</a:t>
            </a:r>
          </a:p>
          <a:p>
            <a:pPr algn="just">
              <a:lnSpc>
                <a:spcPts val="6440"/>
              </a:lnSpc>
              <a:spcBef>
                <a:spcPct val="0"/>
              </a:spcBef>
            </a:pPr>
            <a:r>
              <a:rPr lang="ru-RU" altLang="en-US" sz="44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Т</a:t>
            </a:r>
            <a:r>
              <a:rPr lang="en-US" sz="44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ри функции: защитная, обрядовая (Зажинки и Дожинки) и игровая</a:t>
            </a:r>
            <a:r>
              <a:rPr lang="ru-RU" altLang="en-US" sz="44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0" y="4865370"/>
            <a:ext cx="9925685" cy="272097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just">
              <a:lnSpc>
                <a:spcPts val="6020"/>
              </a:lnSpc>
            </a:pPr>
            <a:r>
              <a:rPr lang="en-US" sz="4000" b="1">
                <a:solidFill>
                  <a:srgbClr val="FF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Для изготовления понадобится:</a:t>
            </a:r>
          </a:p>
          <a:p>
            <a:pPr algn="just">
              <a:lnSpc>
                <a:spcPts val="6020"/>
              </a:lnSpc>
            </a:pPr>
            <a:r>
              <a:rPr lang="en-US" sz="40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– большой лоскуток;</a:t>
            </a:r>
          </a:p>
          <a:p>
            <a:pPr algn="just">
              <a:lnSpc>
                <a:spcPts val="6020"/>
              </a:lnSpc>
            </a:pPr>
            <a:r>
              <a:rPr lang="en-US" sz="40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– два небольших лоскутка;</a:t>
            </a:r>
          </a:p>
          <a:p>
            <a:pPr algn="just">
              <a:lnSpc>
                <a:spcPts val="6020"/>
              </a:lnSpc>
            </a:pPr>
            <a:r>
              <a:rPr lang="en-US" sz="40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– красные нитки;</a:t>
            </a:r>
          </a:p>
          <a:p>
            <a:pPr algn="just">
              <a:lnSpc>
                <a:spcPts val="602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– пучок полевых трав (ОБЯЗАТЕЛЬНО тысячелистник обыкновенный (</a:t>
            </a:r>
            <a:r>
              <a:rPr lang="en-US" sz="4000" i="1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Achillea millefolium</a:t>
            </a:r>
            <a:r>
              <a:rPr lang="en-US" sz="40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)</a:t>
            </a:r>
            <a:r>
              <a:rPr lang="ru-RU" altLang="en-US" sz="40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).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5725" y="10160"/>
            <a:ext cx="18373725" cy="10305415"/>
          </a:xfrm>
          <a:custGeom>
            <a:avLst/>
            <a:gdLst/>
            <a:ahLst/>
            <a:cxnLst/>
            <a:rect l="l" t="t" r="r" b="b"/>
            <a:pathLst>
              <a:path w="18288000" h="12182262">
                <a:moveTo>
                  <a:pt x="0" y="0"/>
                </a:moveTo>
                <a:lnTo>
                  <a:pt x="18288000" y="0"/>
                </a:lnTo>
                <a:lnTo>
                  <a:pt x="18288000" y="12182262"/>
                </a:lnTo>
                <a:lnTo>
                  <a:pt x="0" y="1218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8771" y="1543050"/>
            <a:ext cx="6400485" cy="8743950"/>
          </a:xfrm>
          <a:custGeom>
            <a:avLst/>
            <a:gdLst/>
            <a:ahLst/>
            <a:cxnLst/>
            <a:rect l="l" t="t" r="r" b="b"/>
            <a:pathLst>
              <a:path w="6400485" h="8743950">
                <a:moveTo>
                  <a:pt x="0" y="0"/>
                </a:moveTo>
                <a:lnTo>
                  <a:pt x="6400485" y="0"/>
                </a:lnTo>
                <a:lnTo>
                  <a:pt x="6400485" y="8743950"/>
                </a:lnTo>
                <a:lnTo>
                  <a:pt x="0" y="87439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609330" y="-1105111"/>
            <a:ext cx="3367762" cy="3264484"/>
          </a:xfrm>
          <a:custGeom>
            <a:avLst/>
            <a:gdLst/>
            <a:ahLst/>
            <a:cxnLst/>
            <a:rect l="l" t="t" r="r" b="b"/>
            <a:pathLst>
              <a:path w="3367762" h="3264484">
                <a:moveTo>
                  <a:pt x="0" y="0"/>
                </a:moveTo>
                <a:lnTo>
                  <a:pt x="3367761" y="0"/>
                </a:lnTo>
                <a:lnTo>
                  <a:pt x="3367761" y="3264484"/>
                </a:lnTo>
                <a:lnTo>
                  <a:pt x="0" y="32644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57359">
            <a:off x="16198215" y="4094480"/>
            <a:ext cx="1951355" cy="1643380"/>
          </a:xfrm>
          <a:custGeom>
            <a:avLst/>
            <a:gdLst/>
            <a:ahLst/>
            <a:cxnLst/>
            <a:rect l="l" t="t" r="r" b="b"/>
            <a:pathLst>
              <a:path w="3057558" h="2740336">
                <a:moveTo>
                  <a:pt x="0" y="0"/>
                </a:moveTo>
                <a:lnTo>
                  <a:pt x="3057558" y="0"/>
                </a:lnTo>
                <a:lnTo>
                  <a:pt x="3057558" y="2740336"/>
                </a:lnTo>
                <a:lnTo>
                  <a:pt x="0" y="274033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029200" y="-114300"/>
            <a:ext cx="9093200" cy="1974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  <a:spcBef>
                <a:spcPct val="0"/>
              </a:spcBef>
            </a:pPr>
            <a:r>
              <a:rPr lang="en-US" sz="11000" b="1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Десятиручка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782107" y="1714500"/>
            <a:ext cx="10736475" cy="3285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540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Женская кукла-оберег. Создавалась после Покров, как помощница женщине в ее домашних делах</a:t>
            </a:r>
            <a:r>
              <a:rPr lang="ru-RU" altLang="en-US" sz="48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00800" y="4999990"/>
            <a:ext cx="11775440" cy="493204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just">
              <a:lnSpc>
                <a:spcPts val="7560"/>
              </a:lnSpc>
            </a:pPr>
            <a:r>
              <a:rPr lang="en-US" sz="4800" b="1">
                <a:solidFill>
                  <a:srgbClr val="FF3131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Для изготовления понадобится:</a:t>
            </a:r>
          </a:p>
          <a:p>
            <a:pPr algn="just">
              <a:lnSpc>
                <a:spcPts val="7560"/>
              </a:lnSpc>
            </a:pPr>
            <a:r>
              <a:rPr lang="en-US" sz="48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– разноцветные нитки;</a:t>
            </a:r>
          </a:p>
          <a:p>
            <a:pPr algn="just">
              <a:lnSpc>
                <a:spcPts val="7560"/>
              </a:lnSpc>
            </a:pPr>
            <a:r>
              <a:rPr lang="en-US" sz="48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– луговые травы (в основном ежа сборная (</a:t>
            </a:r>
            <a:r>
              <a:rPr lang="en-US" sz="4800" i="1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Dactylis glomerata</a:t>
            </a:r>
            <a:r>
              <a:rPr lang="en-US" sz="48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), пырей ползучий (</a:t>
            </a:r>
            <a:r>
              <a:rPr lang="en-US" sz="4800" i="1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Elymus repens</a:t>
            </a:r>
            <a:r>
              <a:rPr lang="en-US" sz="48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))</a:t>
            </a:r>
            <a:r>
              <a:rPr lang="ru-RU" altLang="en-US" sz="48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.</a:t>
            </a:r>
            <a:endParaRPr lang="en-US" sz="4800">
              <a:solidFill>
                <a:srgbClr val="000000"/>
              </a:solidFill>
              <a:latin typeface="Cambria" panose="02040503050406030204" charset="0"/>
              <a:ea typeface="Bebas Neue Cyrillic" panose="02000506000000020004"/>
              <a:cs typeface="Cambria" panose="02040503050406030204" charset="0"/>
              <a:sym typeface="Bebas Neue Cyrillic" panose="02000506000000020004"/>
            </a:endParaRPr>
          </a:p>
          <a:p>
            <a:pPr algn="just">
              <a:lnSpc>
                <a:spcPts val="7560"/>
              </a:lnSpc>
            </a:pPr>
            <a:endParaRPr lang="en-US" sz="4800">
              <a:solidFill>
                <a:srgbClr val="000000"/>
              </a:solidFill>
              <a:latin typeface="Cambria" panose="02040503050406030204" charset="0"/>
              <a:ea typeface="Bebas Neue Cyrillic" panose="02000506000000020004"/>
              <a:cs typeface="Cambria" panose="02040503050406030204" charset="0"/>
              <a:sym typeface="Bebas Neue Cyrillic" panose="02000506000000020004"/>
            </a:endParaRPr>
          </a:p>
          <a:p>
            <a:pPr algn="just">
              <a:lnSpc>
                <a:spcPts val="7560"/>
              </a:lnSpc>
              <a:spcBef>
                <a:spcPct val="0"/>
              </a:spcBef>
            </a:pPr>
            <a:endParaRPr lang="en-US" sz="4800">
              <a:solidFill>
                <a:srgbClr val="000000"/>
              </a:solidFill>
              <a:latin typeface="Cambria" panose="02040503050406030204" charset="0"/>
              <a:ea typeface="Bebas Neue Cyrillic" panose="02000506000000020004"/>
              <a:cs typeface="Cambria" panose="02040503050406030204" charset="0"/>
              <a:sym typeface="Bebas Neue Cyrillic" panose="0200050600000002000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6035"/>
            <a:ext cx="18288000" cy="10287635"/>
          </a:xfrm>
          <a:custGeom>
            <a:avLst/>
            <a:gdLst/>
            <a:ahLst/>
            <a:cxnLst/>
            <a:rect l="l" t="t" r="r" b="b"/>
            <a:pathLst>
              <a:path w="18288000" h="12182262">
                <a:moveTo>
                  <a:pt x="0" y="0"/>
                </a:moveTo>
                <a:lnTo>
                  <a:pt x="18288000" y="0"/>
                </a:lnTo>
                <a:lnTo>
                  <a:pt x="18288000" y="12182262"/>
                </a:lnTo>
                <a:lnTo>
                  <a:pt x="0" y="1218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0" y="419100"/>
            <a:ext cx="5454235" cy="9072620"/>
          </a:xfrm>
          <a:custGeom>
            <a:avLst/>
            <a:gdLst/>
            <a:ahLst/>
            <a:cxnLst/>
            <a:rect l="l" t="t" r="r" b="b"/>
            <a:pathLst>
              <a:path w="5454235" h="9072620">
                <a:moveTo>
                  <a:pt x="0" y="0"/>
                </a:moveTo>
                <a:lnTo>
                  <a:pt x="5454235" y="0"/>
                </a:lnTo>
                <a:lnTo>
                  <a:pt x="5454235" y="9072620"/>
                </a:lnTo>
                <a:lnTo>
                  <a:pt x="0" y="90726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7288" t="-66440" r="-147044" b="-24774"/>
            </a:stretch>
          </a:blipFill>
        </p:spPr>
      </p:sp>
      <p:sp>
        <p:nvSpPr>
          <p:cNvPr id="4" name="Freeform 4"/>
          <p:cNvSpPr/>
          <p:nvPr/>
        </p:nvSpPr>
        <p:spPr>
          <a:xfrm rot="1236738">
            <a:off x="9924386" y="4583839"/>
            <a:ext cx="7150769" cy="9197131"/>
          </a:xfrm>
          <a:custGeom>
            <a:avLst/>
            <a:gdLst/>
            <a:ahLst/>
            <a:cxnLst/>
            <a:rect l="l" t="t" r="r" b="b"/>
            <a:pathLst>
              <a:path w="7150769" h="9197131">
                <a:moveTo>
                  <a:pt x="0" y="0"/>
                </a:moveTo>
                <a:lnTo>
                  <a:pt x="7150770" y="0"/>
                </a:lnTo>
                <a:lnTo>
                  <a:pt x="7150770" y="9197131"/>
                </a:lnTo>
                <a:lnTo>
                  <a:pt x="0" y="91971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163873" y="-2193569"/>
            <a:ext cx="4425124" cy="4364279"/>
          </a:xfrm>
          <a:custGeom>
            <a:avLst/>
            <a:gdLst/>
            <a:ahLst/>
            <a:cxnLst/>
            <a:rect l="l" t="t" r="r" b="b"/>
            <a:pathLst>
              <a:path w="4425124" h="4364279">
                <a:moveTo>
                  <a:pt x="0" y="0"/>
                </a:moveTo>
                <a:lnTo>
                  <a:pt x="4425124" y="0"/>
                </a:lnTo>
                <a:lnTo>
                  <a:pt x="4425124" y="4364278"/>
                </a:lnTo>
                <a:lnTo>
                  <a:pt x="0" y="43642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080635" y="-190500"/>
            <a:ext cx="9498965" cy="20466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960"/>
              </a:lnSpc>
              <a:spcBef>
                <a:spcPct val="0"/>
              </a:spcBef>
            </a:pPr>
            <a:r>
              <a:rPr lang="en-US" sz="9600" b="1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Кукла «</a:t>
            </a:r>
            <a:r>
              <a:rPr lang="ru-RU" altLang="en-US" sz="9600" b="1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В</a:t>
            </a:r>
            <a:r>
              <a:rPr lang="en-US" sz="9600" b="1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енок»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62400" y="2247900"/>
            <a:ext cx="14096365" cy="3123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120"/>
              </a:lnSpc>
              <a:spcBef>
                <a:spcPct val="0"/>
              </a:spcBef>
            </a:pPr>
            <a:r>
              <a:rPr lang="en-US" sz="54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Кукла выставлялась в поле перед Дожинками. Главный атрибут – венок, который имел сакральное значение</a:t>
            </a:r>
            <a:r>
              <a:rPr lang="ru-RU" altLang="en-US" sz="54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33892" y="5448300"/>
            <a:ext cx="11737917" cy="290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560"/>
              </a:lnSpc>
            </a:pPr>
            <a:r>
              <a:rPr lang="en-US" sz="5400" b="1">
                <a:solidFill>
                  <a:srgbClr val="FF3131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Для изготовления понадобится:</a:t>
            </a:r>
          </a:p>
          <a:p>
            <a:pPr algn="just">
              <a:lnSpc>
                <a:spcPts val="7560"/>
              </a:lnSpc>
            </a:pPr>
            <a:r>
              <a:rPr lang="en-US" sz="54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– колосья и полевые травы;</a:t>
            </a:r>
          </a:p>
          <a:p>
            <a:pPr algn="just">
              <a:lnSpc>
                <a:spcPts val="7560"/>
              </a:lnSpc>
              <a:spcBef>
                <a:spcPct val="0"/>
              </a:spcBef>
            </a:pPr>
            <a:r>
              <a:rPr lang="en-US" sz="54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– нитки</a:t>
            </a:r>
            <a:r>
              <a:rPr lang="ru-RU" altLang="en-US" sz="54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6365"/>
          </a:xfrm>
          <a:custGeom>
            <a:avLst/>
            <a:gdLst/>
            <a:ahLst/>
            <a:cxnLst/>
            <a:rect l="l" t="t" r="r" b="b"/>
            <a:pathLst>
              <a:path w="18288000" h="12182262">
                <a:moveTo>
                  <a:pt x="0" y="0"/>
                </a:moveTo>
                <a:lnTo>
                  <a:pt x="18288000" y="0"/>
                </a:lnTo>
                <a:lnTo>
                  <a:pt x="18288000" y="12182262"/>
                </a:lnTo>
                <a:lnTo>
                  <a:pt x="0" y="1218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16350" y="189230"/>
            <a:ext cx="10808335" cy="7078345"/>
          </a:xfrm>
          <a:custGeom>
            <a:avLst/>
            <a:gdLst/>
            <a:ahLst/>
            <a:cxnLst/>
            <a:rect l="l" t="t" r="r" b="b"/>
            <a:pathLst>
              <a:path w="11835894" h="7870870">
                <a:moveTo>
                  <a:pt x="0" y="0"/>
                </a:moveTo>
                <a:lnTo>
                  <a:pt x="11835894" y="0"/>
                </a:lnTo>
                <a:lnTo>
                  <a:pt x="11835894" y="7870870"/>
                </a:lnTo>
                <a:lnTo>
                  <a:pt x="0" y="78708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237684">
            <a:off x="-3086100" y="80928"/>
            <a:ext cx="6172200" cy="8229600"/>
          </a:xfrm>
          <a:custGeom>
            <a:avLst/>
            <a:gdLst/>
            <a:ahLst/>
            <a:cxnLst/>
            <a:rect l="l" t="t" r="r" b="b"/>
            <a:pathLst>
              <a:path w="6172200" h="8229600">
                <a:moveTo>
                  <a:pt x="0" y="0"/>
                </a:moveTo>
                <a:lnTo>
                  <a:pt x="6172200" y="0"/>
                </a:lnTo>
                <a:lnTo>
                  <a:pt x="61722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858769" y="-876328"/>
            <a:ext cx="5680564" cy="9607719"/>
          </a:xfrm>
          <a:custGeom>
            <a:avLst/>
            <a:gdLst/>
            <a:ahLst/>
            <a:cxnLst/>
            <a:rect l="l" t="t" r="r" b="b"/>
            <a:pathLst>
              <a:path w="5680564" h="9607719">
                <a:moveTo>
                  <a:pt x="0" y="0"/>
                </a:moveTo>
                <a:lnTo>
                  <a:pt x="5680564" y="0"/>
                </a:lnTo>
                <a:lnTo>
                  <a:pt x="5680564" y="9607719"/>
                </a:lnTo>
                <a:lnTo>
                  <a:pt x="0" y="96077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6200" y="7267716"/>
            <a:ext cx="18288000" cy="301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Во время экскурсии экскурсовод рассказывает об полезных свойствах различных растений, а также об их значении в культуре белорусов</a:t>
            </a:r>
            <a:r>
              <a:rPr lang="ru-RU" altLang="en-US" sz="56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35"/>
            <a:ext cx="18288000" cy="10268585"/>
          </a:xfrm>
          <a:custGeom>
            <a:avLst/>
            <a:gdLst/>
            <a:ahLst/>
            <a:cxnLst/>
            <a:rect l="l" t="t" r="r" b="b"/>
            <a:pathLst>
              <a:path w="18288000" h="12182262">
                <a:moveTo>
                  <a:pt x="0" y="0"/>
                </a:moveTo>
                <a:lnTo>
                  <a:pt x="18288000" y="0"/>
                </a:lnTo>
                <a:lnTo>
                  <a:pt x="18288000" y="12182262"/>
                </a:lnTo>
                <a:lnTo>
                  <a:pt x="0" y="1218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14725" y="114300"/>
            <a:ext cx="10613390" cy="7004050"/>
          </a:xfrm>
          <a:custGeom>
            <a:avLst/>
            <a:gdLst/>
            <a:ahLst/>
            <a:cxnLst/>
            <a:rect l="l" t="t" r="r" b="b"/>
            <a:pathLst>
              <a:path w="11258537" h="7476372">
                <a:moveTo>
                  <a:pt x="0" y="0"/>
                </a:moveTo>
                <a:lnTo>
                  <a:pt x="11258536" y="0"/>
                </a:lnTo>
                <a:lnTo>
                  <a:pt x="11258536" y="7476372"/>
                </a:lnTo>
                <a:lnTo>
                  <a:pt x="0" y="7476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066341">
            <a:off x="14003655" y="1092200"/>
            <a:ext cx="5073650" cy="5213350"/>
          </a:xfrm>
          <a:custGeom>
            <a:avLst/>
            <a:gdLst/>
            <a:ahLst/>
            <a:cxnLst/>
            <a:rect l="l" t="t" r="r" b="b"/>
            <a:pathLst>
              <a:path w="5484203" h="5634589">
                <a:moveTo>
                  <a:pt x="0" y="0"/>
                </a:moveTo>
                <a:lnTo>
                  <a:pt x="5484203" y="0"/>
                </a:lnTo>
                <a:lnTo>
                  <a:pt x="5484203" y="5634589"/>
                </a:lnTo>
                <a:lnTo>
                  <a:pt x="0" y="56345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2236"/>
            </a:stretch>
          </a:blipFill>
        </p:spPr>
      </p:sp>
      <p:sp>
        <p:nvSpPr>
          <p:cNvPr id="5" name="Freeform 5"/>
          <p:cNvSpPr/>
          <p:nvPr/>
        </p:nvSpPr>
        <p:spPr>
          <a:xfrm rot="-2486796">
            <a:off x="-1047453" y="1293212"/>
            <a:ext cx="5670568" cy="4966694"/>
          </a:xfrm>
          <a:custGeom>
            <a:avLst/>
            <a:gdLst/>
            <a:ahLst/>
            <a:cxnLst/>
            <a:rect l="l" t="t" r="r" b="b"/>
            <a:pathLst>
              <a:path w="5670568" h="4966694">
                <a:moveTo>
                  <a:pt x="0" y="0"/>
                </a:moveTo>
                <a:lnTo>
                  <a:pt x="5670568" y="0"/>
                </a:lnTo>
                <a:lnTo>
                  <a:pt x="5670568" y="4966695"/>
                </a:lnTo>
                <a:lnTo>
                  <a:pt x="0" y="49666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6156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-76047" y="6965805"/>
            <a:ext cx="18288000" cy="330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Сбор растительного материала осуществляется под строгим научным контролем и руководством квалифицированного экскурсовода, что обеспечивает соблюдение методологических принципов и экологических норм.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2182262">
                <a:moveTo>
                  <a:pt x="0" y="0"/>
                </a:moveTo>
                <a:lnTo>
                  <a:pt x="18288000" y="0"/>
                </a:lnTo>
                <a:lnTo>
                  <a:pt x="18288000" y="12182262"/>
                </a:lnTo>
                <a:lnTo>
                  <a:pt x="0" y="1218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19600" y="190500"/>
            <a:ext cx="3468370" cy="5635625"/>
          </a:xfrm>
          <a:custGeom>
            <a:avLst/>
            <a:gdLst/>
            <a:ahLst/>
            <a:cxnLst/>
            <a:rect l="l" t="t" r="r" b="b"/>
            <a:pathLst>
              <a:path w="3702748" h="6168613">
                <a:moveTo>
                  <a:pt x="0" y="0"/>
                </a:moveTo>
                <a:lnTo>
                  <a:pt x="3702748" y="0"/>
                </a:lnTo>
                <a:lnTo>
                  <a:pt x="3702748" y="6168613"/>
                </a:lnTo>
                <a:lnTo>
                  <a:pt x="0" y="61686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436" b="-729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57505" y="342900"/>
            <a:ext cx="3307080" cy="5569585"/>
          </a:xfrm>
          <a:custGeom>
            <a:avLst/>
            <a:gdLst/>
            <a:ahLst/>
            <a:cxnLst/>
            <a:rect l="l" t="t" r="r" b="b"/>
            <a:pathLst>
              <a:path w="3557176" h="6168613">
                <a:moveTo>
                  <a:pt x="0" y="0"/>
                </a:moveTo>
                <a:lnTo>
                  <a:pt x="3557176" y="0"/>
                </a:lnTo>
                <a:lnTo>
                  <a:pt x="3557176" y="6168613"/>
                </a:lnTo>
                <a:lnTo>
                  <a:pt x="0" y="61686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143" b="-1554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153400" y="190500"/>
            <a:ext cx="4450080" cy="5683885"/>
          </a:xfrm>
          <a:custGeom>
            <a:avLst/>
            <a:gdLst/>
            <a:ahLst/>
            <a:cxnLst/>
            <a:rect l="l" t="t" r="r" b="b"/>
            <a:pathLst>
              <a:path w="4707759" h="5987611">
                <a:moveTo>
                  <a:pt x="0" y="0"/>
                </a:moveTo>
                <a:lnTo>
                  <a:pt x="4707760" y="0"/>
                </a:lnTo>
                <a:lnTo>
                  <a:pt x="4707760" y="5987611"/>
                </a:lnTo>
                <a:lnTo>
                  <a:pt x="0" y="59876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867130" y="2016125"/>
            <a:ext cx="2640330" cy="4351020"/>
          </a:xfrm>
          <a:custGeom>
            <a:avLst/>
            <a:gdLst/>
            <a:ahLst/>
            <a:cxnLst/>
            <a:rect l="l" t="t" r="r" b="b"/>
            <a:pathLst>
              <a:path w="3116858" h="5090815">
                <a:moveTo>
                  <a:pt x="0" y="0"/>
                </a:moveTo>
                <a:lnTo>
                  <a:pt x="3116859" y="0"/>
                </a:lnTo>
                <a:lnTo>
                  <a:pt x="3116859" y="5090814"/>
                </a:lnTo>
                <a:lnTo>
                  <a:pt x="0" y="50908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472" r="-247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030200" y="38100"/>
            <a:ext cx="5500370" cy="3046095"/>
          </a:xfrm>
          <a:custGeom>
            <a:avLst/>
            <a:gdLst/>
            <a:ahLst/>
            <a:cxnLst/>
            <a:rect l="l" t="t" r="r" b="b"/>
            <a:pathLst>
              <a:path w="5813951" h="3495638">
                <a:moveTo>
                  <a:pt x="0" y="0"/>
                </a:moveTo>
                <a:lnTo>
                  <a:pt x="5813951" y="0"/>
                </a:lnTo>
                <a:lnTo>
                  <a:pt x="5813951" y="3495638"/>
                </a:lnTo>
                <a:lnTo>
                  <a:pt x="0" y="34956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6200" y="6438900"/>
            <a:ext cx="18288000" cy="3859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  <a:spcBef>
                <a:spcPct val="0"/>
              </a:spcBef>
            </a:pPr>
            <a:r>
              <a:rPr lang="en-US" sz="43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Для расширения познавательного аспекта экскурсии рекомендуется включить информацию о мифологических персонажах белорусского фольклора, связанных с лесом, таких как Лазавік, Купальскі дзедок, Дабрахожы, Гаюн, Хапун и другие, что позволит углубить понимание традиционных верований и их связи с природой.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35"/>
            <a:ext cx="18288000" cy="10287635"/>
          </a:xfrm>
          <a:custGeom>
            <a:avLst/>
            <a:gdLst/>
            <a:ahLst/>
            <a:cxnLst/>
            <a:rect l="l" t="t" r="r" b="b"/>
            <a:pathLst>
              <a:path w="18288000" h="12182262">
                <a:moveTo>
                  <a:pt x="0" y="0"/>
                </a:moveTo>
                <a:lnTo>
                  <a:pt x="18288000" y="0"/>
                </a:lnTo>
                <a:lnTo>
                  <a:pt x="18288000" y="12182262"/>
                </a:lnTo>
                <a:lnTo>
                  <a:pt x="0" y="1218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24200" y="190500"/>
            <a:ext cx="12055475" cy="6914515"/>
          </a:xfrm>
          <a:custGeom>
            <a:avLst/>
            <a:gdLst/>
            <a:ahLst/>
            <a:cxnLst/>
            <a:rect l="l" t="t" r="r" b="b"/>
            <a:pathLst>
              <a:path w="11472479" h="6455360">
                <a:moveTo>
                  <a:pt x="0" y="0"/>
                </a:moveTo>
                <a:lnTo>
                  <a:pt x="11472478" y="0"/>
                </a:lnTo>
                <a:lnTo>
                  <a:pt x="11472478" y="6455360"/>
                </a:lnTo>
                <a:lnTo>
                  <a:pt x="0" y="64553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0" y="6941820"/>
            <a:ext cx="18288000" cy="330200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7980"/>
              </a:lnSpc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В завершение экскурсии участники под руководством экскурсовода создают индивидуальные авторские куклы, применяя полученные знания и навыки в рамках практической части мероприятия.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65410"/>
          </a:xfrm>
          <a:custGeom>
            <a:avLst/>
            <a:gdLst/>
            <a:ahLst/>
            <a:cxnLst/>
            <a:rect l="l" t="t" r="r" b="b"/>
            <a:pathLst>
              <a:path w="18288000" h="12182262">
                <a:moveTo>
                  <a:pt x="0" y="0"/>
                </a:moveTo>
                <a:lnTo>
                  <a:pt x="18288000" y="0"/>
                </a:lnTo>
                <a:lnTo>
                  <a:pt x="18288000" y="12182262"/>
                </a:lnTo>
                <a:lnTo>
                  <a:pt x="0" y="1218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029155" y="495091"/>
            <a:ext cx="5801730" cy="6303598"/>
          </a:xfrm>
          <a:custGeom>
            <a:avLst/>
            <a:gdLst/>
            <a:ahLst/>
            <a:cxnLst/>
            <a:rect l="l" t="t" r="r" b="b"/>
            <a:pathLst>
              <a:path w="5801730" h="6303598">
                <a:moveTo>
                  <a:pt x="0" y="0"/>
                </a:moveTo>
                <a:lnTo>
                  <a:pt x="5801730" y="0"/>
                </a:lnTo>
                <a:lnTo>
                  <a:pt x="5801730" y="6303598"/>
                </a:lnTo>
                <a:lnTo>
                  <a:pt x="0" y="63035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8599"/>
            </a:stretch>
          </a:blipFill>
        </p:spPr>
      </p:sp>
      <p:sp>
        <p:nvSpPr>
          <p:cNvPr id="4" name="Freeform 4"/>
          <p:cNvSpPr/>
          <p:nvPr/>
        </p:nvSpPr>
        <p:spPr>
          <a:xfrm rot="-283002">
            <a:off x="7576866" y="584204"/>
            <a:ext cx="4278026" cy="6536073"/>
          </a:xfrm>
          <a:custGeom>
            <a:avLst/>
            <a:gdLst/>
            <a:ahLst/>
            <a:cxnLst/>
            <a:rect l="l" t="t" r="r" b="b"/>
            <a:pathLst>
              <a:path w="4278026" h="6536073">
                <a:moveTo>
                  <a:pt x="0" y="0"/>
                </a:moveTo>
                <a:lnTo>
                  <a:pt x="4278025" y="0"/>
                </a:lnTo>
                <a:lnTo>
                  <a:pt x="4278025" y="6536073"/>
                </a:lnTo>
                <a:lnTo>
                  <a:pt x="0" y="65360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843">
            <a:off x="9589135" y="223561"/>
            <a:ext cx="4955229" cy="7099401"/>
          </a:xfrm>
          <a:custGeom>
            <a:avLst/>
            <a:gdLst/>
            <a:ahLst/>
            <a:cxnLst/>
            <a:rect l="l" t="t" r="r" b="b"/>
            <a:pathLst>
              <a:path w="4955229" h="7099401">
                <a:moveTo>
                  <a:pt x="0" y="0"/>
                </a:moveTo>
                <a:lnTo>
                  <a:pt x="4955229" y="0"/>
                </a:lnTo>
                <a:lnTo>
                  <a:pt x="4955229" y="7099401"/>
                </a:lnTo>
                <a:lnTo>
                  <a:pt x="0" y="70994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134"/>
            </a:stretch>
          </a:blipFill>
        </p:spPr>
      </p:sp>
      <p:sp>
        <p:nvSpPr>
          <p:cNvPr id="6" name="Freeform 6"/>
          <p:cNvSpPr/>
          <p:nvPr/>
        </p:nvSpPr>
        <p:spPr>
          <a:xfrm rot="-639692">
            <a:off x="11628831" y="233721"/>
            <a:ext cx="4927034" cy="6731013"/>
          </a:xfrm>
          <a:custGeom>
            <a:avLst/>
            <a:gdLst/>
            <a:ahLst/>
            <a:cxnLst/>
            <a:rect l="l" t="t" r="r" b="b"/>
            <a:pathLst>
              <a:path w="4927034" h="6731013">
                <a:moveTo>
                  <a:pt x="0" y="0"/>
                </a:moveTo>
                <a:lnTo>
                  <a:pt x="4927035" y="0"/>
                </a:lnTo>
                <a:lnTo>
                  <a:pt x="4927035" y="6731013"/>
                </a:lnTo>
                <a:lnTo>
                  <a:pt x="0" y="67310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11145">
            <a:off x="3004531" y="962451"/>
            <a:ext cx="5175443" cy="6049219"/>
          </a:xfrm>
          <a:custGeom>
            <a:avLst/>
            <a:gdLst/>
            <a:ahLst/>
            <a:cxnLst/>
            <a:rect l="l" t="t" r="r" b="b"/>
            <a:pathLst>
              <a:path w="5175443" h="6049219">
                <a:moveTo>
                  <a:pt x="0" y="0"/>
                </a:moveTo>
                <a:lnTo>
                  <a:pt x="5175443" y="0"/>
                </a:lnTo>
                <a:lnTo>
                  <a:pt x="5175443" y="6049219"/>
                </a:lnTo>
                <a:lnTo>
                  <a:pt x="0" y="6049219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54299">
            <a:off x="1850959" y="664872"/>
            <a:ext cx="4759772" cy="6356958"/>
          </a:xfrm>
          <a:custGeom>
            <a:avLst/>
            <a:gdLst/>
            <a:ahLst/>
            <a:cxnLst/>
            <a:rect l="l" t="t" r="r" b="b"/>
            <a:pathLst>
              <a:path w="4759772" h="6356958">
                <a:moveTo>
                  <a:pt x="0" y="0"/>
                </a:moveTo>
                <a:lnTo>
                  <a:pt x="4759773" y="0"/>
                </a:lnTo>
                <a:lnTo>
                  <a:pt x="4759773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8658">
            <a:off x="13474787" y="2581893"/>
            <a:ext cx="5519934" cy="4512327"/>
          </a:xfrm>
          <a:custGeom>
            <a:avLst/>
            <a:gdLst/>
            <a:ahLst/>
            <a:cxnLst/>
            <a:rect l="l" t="t" r="r" b="b"/>
            <a:pathLst>
              <a:path w="5519934" h="4512327">
                <a:moveTo>
                  <a:pt x="0" y="0"/>
                </a:moveTo>
                <a:lnTo>
                  <a:pt x="5519934" y="0"/>
                </a:lnTo>
                <a:lnTo>
                  <a:pt x="5519934" y="4512327"/>
                </a:lnTo>
                <a:lnTo>
                  <a:pt x="0" y="45123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57535">
            <a:off x="0" y="162397"/>
            <a:ext cx="3962269" cy="6593925"/>
          </a:xfrm>
          <a:custGeom>
            <a:avLst/>
            <a:gdLst/>
            <a:ahLst/>
            <a:cxnLst/>
            <a:rect l="l" t="t" r="r" b="b"/>
            <a:pathLst>
              <a:path w="3962269" h="6593925">
                <a:moveTo>
                  <a:pt x="0" y="0"/>
                </a:moveTo>
                <a:lnTo>
                  <a:pt x="3962269" y="0"/>
                </a:lnTo>
                <a:lnTo>
                  <a:pt x="3962269" y="6593925"/>
                </a:lnTo>
                <a:lnTo>
                  <a:pt x="0" y="65939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-76200" y="7289800"/>
            <a:ext cx="18288000" cy="286702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4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В финальной части экскурсии участники получают сувенир в виде самостоятельно изготовленной куклы, каждая из которых обладает уникальной символикой и функциональным назначением, отражающим традиционные аспекты белорусской культуры.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35"/>
            <a:ext cx="18288000" cy="10288270"/>
          </a:xfrm>
          <a:custGeom>
            <a:avLst/>
            <a:gdLst/>
            <a:ahLst/>
            <a:cxnLst/>
            <a:rect l="l" t="t" r="r" b="b"/>
            <a:pathLst>
              <a:path w="18288000" h="12182262">
                <a:moveTo>
                  <a:pt x="0" y="0"/>
                </a:moveTo>
                <a:lnTo>
                  <a:pt x="18288000" y="0"/>
                </a:lnTo>
                <a:lnTo>
                  <a:pt x="18288000" y="12182262"/>
                </a:lnTo>
                <a:lnTo>
                  <a:pt x="0" y="1218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-133350"/>
            <a:ext cx="18288000" cy="215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indent="0" algn="ctr" fontAlgn="auto">
              <a:lnSpc>
                <a:spcPct val="100000"/>
              </a:lnSpc>
              <a:spcBef>
                <a:spcPct val="0"/>
              </a:spcBef>
            </a:pPr>
            <a:r>
              <a:rPr lang="en-US" sz="7000" b="1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Почему эта экскурсия интересна и что она дает экскурсантам?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3815" y="2171700"/>
            <a:ext cx="17976850" cy="2908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560"/>
              </a:lnSpc>
            </a:pPr>
            <a:r>
              <a:rPr lang="en-US" sz="4800">
                <a:solidFill>
                  <a:srgbClr val="FF3131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Во-первых</a:t>
            </a:r>
            <a:r>
              <a:rPr lang="en-US" sz="480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 экскурсанты погружаются в культуру белорусского народа, знакомясь с рукоделием, мифами, обычаями и др.</a:t>
            </a:r>
          </a:p>
          <a:p>
            <a:pPr algn="just">
              <a:lnSpc>
                <a:spcPts val="7560"/>
              </a:lnSpc>
              <a:spcBef>
                <a:spcPct val="0"/>
              </a:spcBef>
            </a:pPr>
            <a:endParaRPr lang="en-US" sz="4800">
              <a:solidFill>
                <a:srgbClr val="000000"/>
              </a:solidFill>
              <a:latin typeface="Cambria" panose="02040503050406030204" charset="0"/>
              <a:ea typeface="Body Grotesque Slim" panose="02000503040000020004"/>
              <a:cs typeface="Cambria" panose="02040503050406030204" charset="0"/>
              <a:sym typeface="Body Grotesque Slim" panose="02000503040000020004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6200" y="4214806"/>
            <a:ext cx="18097500" cy="2923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56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F7A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Во-вторых</a:t>
            </a:r>
            <a:r>
              <a:rPr lang="en-US" sz="4400" dirty="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экскурсанты</a:t>
            </a:r>
            <a:r>
              <a:rPr lang="en-US" sz="4400" dirty="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знакомятся</a:t>
            </a:r>
            <a:r>
              <a:rPr lang="en-US" sz="4400" dirty="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 с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биоразнообразием</a:t>
            </a:r>
            <a:r>
              <a:rPr lang="en-US" sz="4400" dirty="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родного</a:t>
            </a:r>
            <a:r>
              <a:rPr lang="en-US" sz="4400" dirty="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края</a:t>
            </a:r>
            <a:r>
              <a:rPr lang="en-US" sz="4400" dirty="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узнавая</a:t>
            </a:r>
            <a:r>
              <a:rPr lang="en-US" sz="4400" dirty="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 о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лекарственных</a:t>
            </a:r>
            <a:r>
              <a:rPr lang="en-US" sz="4400" dirty="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растениях</a:t>
            </a:r>
            <a:r>
              <a:rPr lang="en-US" sz="4400" dirty="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.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Уникальность</a:t>
            </a:r>
            <a:r>
              <a:rPr lang="en-US" sz="4400" dirty="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 </a:t>
            </a:r>
            <a:r>
              <a:rPr lang="ru-RU" sz="4400" dirty="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эти</a:t>
            </a:r>
            <a:r>
              <a:rPr lang="en-US" sz="4400" dirty="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х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растений</a:t>
            </a:r>
            <a:r>
              <a:rPr lang="en-US" sz="4400" dirty="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 в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том</a:t>
            </a:r>
            <a:r>
              <a:rPr lang="en-US" sz="4400" dirty="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что</a:t>
            </a:r>
            <a:r>
              <a:rPr lang="en-US" sz="4400" dirty="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 </a:t>
            </a:r>
            <a:r>
              <a:rPr lang="ru-RU" sz="4400" dirty="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широко используемые,</a:t>
            </a:r>
            <a:r>
              <a:rPr lang="en-US" sz="4400" dirty="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практически</a:t>
            </a:r>
            <a:r>
              <a:rPr lang="ru-RU" sz="4400" dirty="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, без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побочных</a:t>
            </a:r>
            <a:r>
              <a:rPr lang="en-US" sz="4400" dirty="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 </a:t>
            </a:r>
            <a:r>
              <a:rPr lang="ru-RU" sz="440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 </a:t>
            </a:r>
            <a:r>
              <a:rPr lang="en-US" sz="440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эффектов</a:t>
            </a:r>
            <a:r>
              <a:rPr lang="ru-RU" altLang="en-US" sz="4400" dirty="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200" y="7353300"/>
            <a:ext cx="18129885" cy="2908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560"/>
              </a:lnSpc>
              <a:spcBef>
                <a:spcPct val="0"/>
              </a:spcBef>
            </a:pPr>
            <a:r>
              <a:rPr lang="en-US" sz="4400" dirty="0">
                <a:solidFill>
                  <a:srgbClr val="1C00FF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В-</a:t>
            </a:r>
            <a:r>
              <a:rPr lang="en-US" sz="4400" dirty="0" err="1">
                <a:solidFill>
                  <a:srgbClr val="1C00FF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третьих</a:t>
            </a:r>
            <a:r>
              <a:rPr lang="en-US" sz="4400" dirty="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экскурсия</a:t>
            </a:r>
            <a:r>
              <a:rPr lang="en-US" sz="4400" dirty="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показывает</a:t>
            </a:r>
            <a:r>
              <a:rPr lang="en-US" sz="4400" dirty="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что</a:t>
            </a:r>
            <a:r>
              <a:rPr lang="en-US" sz="4400" dirty="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связь</a:t>
            </a:r>
            <a:r>
              <a:rPr lang="en-US" sz="4400" dirty="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между</a:t>
            </a:r>
            <a:r>
              <a:rPr lang="en-US" sz="4400" dirty="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человеком</a:t>
            </a:r>
            <a:r>
              <a:rPr lang="en-US" sz="4400" dirty="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 и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природой</a:t>
            </a:r>
            <a:r>
              <a:rPr lang="en-US" sz="4400" dirty="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очень</a:t>
            </a:r>
            <a:r>
              <a:rPr lang="en-US" sz="4400" dirty="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тесная</a:t>
            </a:r>
            <a:r>
              <a:rPr lang="en-US" sz="4400" dirty="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тем</a:t>
            </a:r>
            <a:r>
              <a:rPr lang="en-US" sz="4400" dirty="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самым</a:t>
            </a:r>
            <a:r>
              <a:rPr lang="en-US" sz="4400" dirty="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приучая</a:t>
            </a:r>
            <a:r>
              <a:rPr lang="en-US" sz="4400" dirty="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людей</a:t>
            </a:r>
            <a:r>
              <a:rPr lang="en-US" sz="4400" dirty="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 к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бережному</a:t>
            </a:r>
            <a:r>
              <a:rPr lang="en-US" sz="4400" dirty="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отношению</a:t>
            </a:r>
            <a:r>
              <a:rPr lang="en-US" sz="4400" dirty="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 к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окружающему</a:t>
            </a:r>
            <a:r>
              <a:rPr lang="en-US" sz="4400" dirty="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миру</a:t>
            </a:r>
            <a:r>
              <a:rPr lang="ru-RU" altLang="en-US" sz="4400" dirty="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995" y="635"/>
            <a:ext cx="18362930" cy="10287000"/>
          </a:xfrm>
          <a:custGeom>
            <a:avLst/>
            <a:gdLst/>
            <a:ahLst/>
            <a:cxnLst/>
            <a:rect l="l" t="t" r="r" b="b"/>
            <a:pathLst>
              <a:path w="18288000" h="12182262">
                <a:moveTo>
                  <a:pt x="0" y="0"/>
                </a:moveTo>
                <a:lnTo>
                  <a:pt x="18288000" y="0"/>
                </a:lnTo>
                <a:lnTo>
                  <a:pt x="18288000" y="12182262"/>
                </a:lnTo>
                <a:lnTo>
                  <a:pt x="0" y="1218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3905885" cy="4018915"/>
          </a:xfrm>
          <a:custGeom>
            <a:avLst/>
            <a:gdLst/>
            <a:ahLst/>
            <a:cxnLst/>
            <a:rect l="l" t="t" r="r" b="b"/>
            <a:pathLst>
              <a:path w="3612580" h="3501794">
                <a:moveTo>
                  <a:pt x="0" y="0"/>
                </a:moveTo>
                <a:lnTo>
                  <a:pt x="3612580" y="0"/>
                </a:lnTo>
                <a:lnTo>
                  <a:pt x="3612580" y="3501794"/>
                </a:lnTo>
                <a:lnTo>
                  <a:pt x="0" y="35017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259769">
            <a:off x="14693265" y="618490"/>
            <a:ext cx="3205480" cy="4411980"/>
          </a:xfrm>
          <a:custGeom>
            <a:avLst/>
            <a:gdLst/>
            <a:ahLst/>
            <a:cxnLst/>
            <a:rect l="l" t="t" r="r" b="b"/>
            <a:pathLst>
              <a:path w="2351377" h="3590093">
                <a:moveTo>
                  <a:pt x="0" y="0"/>
                </a:moveTo>
                <a:lnTo>
                  <a:pt x="2351378" y="0"/>
                </a:lnTo>
                <a:lnTo>
                  <a:pt x="2351378" y="3590093"/>
                </a:lnTo>
                <a:lnTo>
                  <a:pt x="0" y="35900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190464">
            <a:off x="5701878" y="-3727641"/>
            <a:ext cx="7174551" cy="8412863"/>
          </a:xfrm>
          <a:custGeom>
            <a:avLst/>
            <a:gdLst/>
            <a:ahLst/>
            <a:cxnLst/>
            <a:rect l="l" t="t" r="r" b="b"/>
            <a:pathLst>
              <a:path w="7174551" h="8412863">
                <a:moveTo>
                  <a:pt x="0" y="0"/>
                </a:moveTo>
                <a:lnTo>
                  <a:pt x="7174550" y="0"/>
                </a:lnTo>
                <a:lnTo>
                  <a:pt x="7174550" y="8412862"/>
                </a:lnTo>
                <a:lnTo>
                  <a:pt x="0" y="841286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67690" y="2705100"/>
            <a:ext cx="17152620" cy="457581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0" algn="ctr" fontAlgn="auto">
              <a:lnSpc>
                <a:spcPct val="80000"/>
              </a:lnSpc>
              <a:spcBef>
                <a:spcPct val="0"/>
              </a:spcBef>
            </a:pPr>
            <a:r>
              <a:rPr lang="en-US" sz="14400" b="1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Спасибо за внимание!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76200" y="6743686"/>
            <a:ext cx="18288000" cy="2825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5400">
                <a:solidFill>
                  <a:srgbClr val="000000"/>
                </a:solidFill>
                <a:latin typeface="Bad Script" panose="02000000000000000000"/>
                <a:ea typeface="Bad Script" panose="02000000000000000000"/>
                <a:cs typeface="Bad Script" panose="02000000000000000000"/>
                <a:sym typeface="Bad Script" panose="02000000000000000000"/>
              </a:rPr>
              <a:t>«Мы не можем относиться к природе как к врагу, которого нужно покорить. Мы — её часть, и она — часть нас». </a:t>
            </a:r>
          </a:p>
          <a:p>
            <a:pPr algn="ctr">
              <a:lnSpc>
                <a:spcPts val="7560"/>
              </a:lnSpc>
              <a:spcBef>
                <a:spcPct val="0"/>
              </a:spcBef>
            </a:pPr>
            <a:r>
              <a:rPr lang="en-US" sz="5400">
                <a:solidFill>
                  <a:srgbClr val="000000"/>
                </a:solidFill>
                <a:latin typeface="Bad Script" panose="02000000000000000000"/>
                <a:ea typeface="Bad Script" panose="02000000000000000000"/>
                <a:cs typeface="Bad Script" panose="02000000000000000000"/>
                <a:sym typeface="Bad Script" panose="02000000000000000000"/>
              </a:rPr>
              <a:t>   Рэйчел Карсон, биолог и автор книги «Безмолвная весна»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8575"/>
            <a:ext cx="18288000" cy="10314940"/>
          </a:xfrm>
          <a:custGeom>
            <a:avLst/>
            <a:gdLst/>
            <a:ahLst/>
            <a:cxnLst/>
            <a:rect l="l" t="t" r="r" b="b"/>
            <a:pathLst>
              <a:path w="18288000" h="12182262">
                <a:moveTo>
                  <a:pt x="0" y="0"/>
                </a:moveTo>
                <a:lnTo>
                  <a:pt x="18288000" y="0"/>
                </a:lnTo>
                <a:lnTo>
                  <a:pt x="18288000" y="12182262"/>
                </a:lnTo>
                <a:lnTo>
                  <a:pt x="0" y="1218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26110" y="1790700"/>
            <a:ext cx="17317085" cy="8595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575"/>
              </a:lnSpc>
            </a:pPr>
            <a:r>
              <a:rPr lang="ru-RU" altLang="en-US" sz="600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экологическое просвещение через популяризацию белорсских культурных традиций посредством создания народных кукол их лекарственных растений, совмещая теоретические знания о флоре с практическим освоением ремесла.</a:t>
            </a:r>
            <a:endParaRPr lang="en-US" sz="6000">
              <a:solidFill>
                <a:srgbClr val="000000"/>
              </a:solidFill>
              <a:latin typeface="Cambria" panose="02040503050406030204" charset="0"/>
              <a:ea typeface="Body Grotesque Slim" panose="02000503040000020004"/>
              <a:cs typeface="Cambria" panose="02040503050406030204" charset="0"/>
              <a:sym typeface="Body Grotesque Slim" panose="02000503040000020004"/>
            </a:endParaRPr>
          </a:p>
          <a:p>
            <a:pPr algn="l">
              <a:lnSpc>
                <a:spcPts val="9575"/>
              </a:lnSpc>
              <a:spcBef>
                <a:spcPct val="0"/>
              </a:spcBef>
            </a:pPr>
            <a:endParaRPr lang="en-US" sz="6000">
              <a:solidFill>
                <a:srgbClr val="000000"/>
              </a:solidFill>
              <a:latin typeface="Cambria" panose="02040503050406030204" charset="0"/>
              <a:ea typeface="Body Grotesque Slim" panose="02000503040000020004"/>
              <a:cs typeface="Cambria" panose="02040503050406030204" charset="0"/>
              <a:sym typeface="Body Grotesque Slim" panose="02000503040000020004"/>
            </a:endParaRPr>
          </a:p>
        </p:txBody>
      </p:sp>
      <p:sp>
        <p:nvSpPr>
          <p:cNvPr id="4" name="Freeform 4"/>
          <p:cNvSpPr/>
          <p:nvPr/>
        </p:nvSpPr>
        <p:spPr>
          <a:xfrm rot="-2409691">
            <a:off x="14227001" y="6686948"/>
            <a:ext cx="5626449" cy="5532124"/>
          </a:xfrm>
          <a:custGeom>
            <a:avLst/>
            <a:gdLst/>
            <a:ahLst/>
            <a:cxnLst/>
            <a:rect l="l" t="t" r="r" b="b"/>
            <a:pathLst>
              <a:path w="5626449" h="5532124">
                <a:moveTo>
                  <a:pt x="0" y="0"/>
                </a:moveTo>
                <a:lnTo>
                  <a:pt x="5626448" y="0"/>
                </a:lnTo>
                <a:lnTo>
                  <a:pt x="5626448" y="5532123"/>
                </a:lnTo>
                <a:lnTo>
                  <a:pt x="0" y="55321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75" b="-547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782817" y="-1562100"/>
            <a:ext cx="4863280" cy="4827911"/>
          </a:xfrm>
          <a:custGeom>
            <a:avLst/>
            <a:gdLst/>
            <a:ahLst/>
            <a:cxnLst/>
            <a:rect l="l" t="t" r="r" b="b"/>
            <a:pathLst>
              <a:path w="4863280" h="4827911">
                <a:moveTo>
                  <a:pt x="0" y="0"/>
                </a:moveTo>
                <a:lnTo>
                  <a:pt x="4863281" y="0"/>
                </a:lnTo>
                <a:lnTo>
                  <a:pt x="4863281" y="4827911"/>
                </a:lnTo>
                <a:lnTo>
                  <a:pt x="0" y="482791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53365" y="170180"/>
            <a:ext cx="12068175" cy="1597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60"/>
              </a:lnSpc>
              <a:spcBef>
                <a:spcPct val="0"/>
              </a:spcBef>
            </a:pPr>
            <a:r>
              <a:rPr lang="en-US" sz="9600" b="1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Цель экскурсии: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9685"/>
            <a:ext cx="18288000" cy="10306685"/>
          </a:xfrm>
          <a:custGeom>
            <a:avLst/>
            <a:gdLst/>
            <a:ahLst/>
            <a:cxnLst/>
            <a:rect l="l" t="t" r="r" b="b"/>
            <a:pathLst>
              <a:path w="18288000" h="12182262">
                <a:moveTo>
                  <a:pt x="0" y="0"/>
                </a:moveTo>
                <a:lnTo>
                  <a:pt x="18288000" y="0"/>
                </a:lnTo>
                <a:lnTo>
                  <a:pt x="18288000" y="12182262"/>
                </a:lnTo>
                <a:lnTo>
                  <a:pt x="0" y="1218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3670" y="1520825"/>
            <a:ext cx="17981497" cy="847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60"/>
              </a:lnSpc>
            </a:pPr>
            <a:r>
              <a:rPr lang="en-US" sz="440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– рассказ о значении и видах белорусских народных кукол;</a:t>
            </a:r>
          </a:p>
          <a:p>
            <a:pPr algn="l">
              <a:lnSpc>
                <a:spcPts val="8260"/>
              </a:lnSpc>
            </a:pPr>
            <a:r>
              <a:rPr lang="en-US" sz="440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– рассказ о лекарственных растениях Беларуси, их </a:t>
            </a:r>
            <a:r>
              <a:rPr lang="ru-RU" altLang="en-US" sz="440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роли в мифологии</a:t>
            </a:r>
            <a:r>
              <a:rPr lang="en-US" sz="440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;</a:t>
            </a:r>
          </a:p>
          <a:p>
            <a:pPr algn="l">
              <a:lnSpc>
                <a:spcPts val="8260"/>
              </a:lnSpc>
            </a:pPr>
            <a:r>
              <a:rPr lang="en-US" sz="440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– организ</a:t>
            </a:r>
            <a:r>
              <a:rPr lang="ru-RU" altLang="en-US" sz="440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ация</a:t>
            </a:r>
            <a:r>
              <a:rPr lang="en-US" sz="440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 правильн</a:t>
            </a:r>
            <a:r>
              <a:rPr lang="ru-RU" altLang="en-US" sz="440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ого</a:t>
            </a:r>
            <a:r>
              <a:rPr lang="en-US" sz="440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 сбор</a:t>
            </a:r>
            <a:r>
              <a:rPr lang="ru-RU" altLang="en-US" sz="440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а</a:t>
            </a:r>
            <a:r>
              <a:rPr lang="en-US" sz="440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 растений с пояснением их полезных свойств;</a:t>
            </a:r>
          </a:p>
          <a:p>
            <a:pPr algn="l">
              <a:lnSpc>
                <a:spcPts val="8260"/>
              </a:lnSpc>
            </a:pPr>
            <a:r>
              <a:rPr lang="en-US" sz="440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– прове</a:t>
            </a:r>
            <a:r>
              <a:rPr lang="ru-RU" altLang="en-US" sz="440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дение</a:t>
            </a:r>
            <a:r>
              <a:rPr lang="en-US" sz="440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 мастер-класс</a:t>
            </a:r>
            <a:r>
              <a:rPr lang="ru-RU" altLang="en-US" sz="440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а</a:t>
            </a:r>
            <a:r>
              <a:rPr lang="en-US" sz="440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 по созданию народной куклы из собранных растений;</a:t>
            </a:r>
          </a:p>
          <a:p>
            <a:pPr algn="l">
              <a:lnSpc>
                <a:spcPts val="8260"/>
              </a:lnSpc>
              <a:spcBef>
                <a:spcPct val="0"/>
              </a:spcBef>
            </a:pPr>
            <a:r>
              <a:rPr lang="en-US" sz="440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– </a:t>
            </a:r>
            <a:r>
              <a:rPr lang="ru-RU" altLang="en-US" sz="4400">
                <a:solidFill>
                  <a:srgbClr val="000000"/>
                </a:solidFill>
                <a:latin typeface="Cambria" panose="02040503050406030204" charset="0"/>
                <a:ea typeface="Body Grotesque Slim" panose="02000503040000020004"/>
                <a:cs typeface="Cambria" panose="02040503050406030204" charset="0"/>
                <a:sym typeface="Body Grotesque Slim" panose="02000503040000020004"/>
              </a:rPr>
              <a:t>экологическое просвещение через воспитание бережного отношения к природе.</a:t>
            </a:r>
            <a:endParaRPr lang="en-US" sz="4400">
              <a:solidFill>
                <a:srgbClr val="000000"/>
              </a:solidFill>
              <a:latin typeface="Cambria" panose="02040503050406030204" charset="0"/>
              <a:ea typeface="Body Grotesque Slim" panose="02000503040000020004"/>
              <a:cs typeface="Cambria" panose="02040503050406030204" charset="0"/>
              <a:sym typeface="Body Grotesque Slim" panose="02000503040000020004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5620946" y="-1790700"/>
            <a:ext cx="4047598" cy="4114800"/>
          </a:xfrm>
          <a:custGeom>
            <a:avLst/>
            <a:gdLst/>
            <a:ahLst/>
            <a:cxnLst/>
            <a:rect l="l" t="t" r="r" b="b"/>
            <a:pathLst>
              <a:path w="4047598" h="4114800">
                <a:moveTo>
                  <a:pt x="0" y="0"/>
                </a:moveTo>
                <a:lnTo>
                  <a:pt x="4047598" y="0"/>
                </a:lnTo>
                <a:lnTo>
                  <a:pt x="40475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697449" y="7353003"/>
            <a:ext cx="4436138" cy="4601803"/>
          </a:xfrm>
          <a:custGeom>
            <a:avLst/>
            <a:gdLst/>
            <a:ahLst/>
            <a:cxnLst/>
            <a:rect l="l" t="t" r="r" b="b"/>
            <a:pathLst>
              <a:path w="4436138" h="4601803">
                <a:moveTo>
                  <a:pt x="0" y="0"/>
                </a:moveTo>
                <a:lnTo>
                  <a:pt x="4436138" y="0"/>
                </a:lnTo>
                <a:lnTo>
                  <a:pt x="4436138" y="4601804"/>
                </a:lnTo>
                <a:lnTo>
                  <a:pt x="0" y="46018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66700" y="-19796"/>
            <a:ext cx="10316728" cy="1489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620"/>
              </a:lnSpc>
              <a:spcBef>
                <a:spcPct val="0"/>
              </a:spcBef>
            </a:pPr>
            <a:r>
              <a:rPr lang="en-US" sz="8300" b="1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Задачи экскурсии: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9685"/>
            <a:ext cx="18288000" cy="10306685"/>
          </a:xfrm>
          <a:custGeom>
            <a:avLst/>
            <a:gdLst/>
            <a:ahLst/>
            <a:cxnLst/>
            <a:rect l="l" t="t" r="r" b="b"/>
            <a:pathLst>
              <a:path w="18288000" h="12182262">
                <a:moveTo>
                  <a:pt x="0" y="0"/>
                </a:moveTo>
                <a:lnTo>
                  <a:pt x="18288000" y="0"/>
                </a:lnTo>
                <a:lnTo>
                  <a:pt x="18288000" y="12182262"/>
                </a:lnTo>
                <a:lnTo>
                  <a:pt x="0" y="1218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Текстовое поле 2"/>
          <p:cNvSpPr txBox="1"/>
          <p:nvPr/>
        </p:nvSpPr>
        <p:spPr>
          <a:xfrm>
            <a:off x="-63500" y="6438900"/>
            <a:ext cx="1835150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4000">
                <a:latin typeface="Cambria" panose="02040503050406030204" charset="0"/>
                <a:cs typeface="Cambria" panose="02040503050406030204" charset="0"/>
              </a:rPr>
              <a:t>Ключевая инновация данного экологического проекта – мобильность его формата. Вместо жесткой привязки к ботаническим садам, ООПТ или экологическим тропам, экскурсия адаптируется к условиям любой территории, демонстрируя, что экологическое образование и культурная память могут формироваться не только в специализированных туристических местах.</a:t>
            </a:r>
          </a:p>
        </p:txBody>
      </p:sp>
      <p:pic>
        <p:nvPicPr>
          <p:cNvPr id="4" name="Изображение 3" descr="54043315877992154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95300"/>
            <a:ext cx="8364220" cy="5575935"/>
          </a:xfrm>
          <a:prstGeom prst="rect">
            <a:avLst/>
          </a:prstGeom>
        </p:spPr>
      </p:pic>
      <p:pic>
        <p:nvPicPr>
          <p:cNvPr id="5" name="Изображение 4" descr="5404331587799215455"/>
          <p:cNvPicPr>
            <a:picLocks noChangeAspect="1"/>
          </p:cNvPicPr>
          <p:nvPr/>
        </p:nvPicPr>
        <p:blipFill>
          <a:blip r:embed="rId4"/>
          <a:srcRect t="12144"/>
          <a:stretch>
            <a:fillRect/>
          </a:stretch>
        </p:blipFill>
        <p:spPr>
          <a:xfrm>
            <a:off x="9296400" y="495300"/>
            <a:ext cx="8452485" cy="557657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9685"/>
            <a:ext cx="18288000" cy="10306685"/>
          </a:xfrm>
          <a:custGeom>
            <a:avLst/>
            <a:gdLst/>
            <a:ahLst/>
            <a:cxnLst/>
            <a:rect l="l" t="t" r="r" b="b"/>
            <a:pathLst>
              <a:path w="18288000" h="12182262">
                <a:moveTo>
                  <a:pt x="0" y="0"/>
                </a:moveTo>
                <a:lnTo>
                  <a:pt x="18288000" y="0"/>
                </a:lnTo>
                <a:lnTo>
                  <a:pt x="18288000" y="12182262"/>
                </a:lnTo>
                <a:lnTo>
                  <a:pt x="0" y="1218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Текстовое поле 2"/>
          <p:cNvSpPr txBox="1"/>
          <p:nvPr/>
        </p:nvSpPr>
        <p:spPr>
          <a:xfrm>
            <a:off x="-76200" y="7734300"/>
            <a:ext cx="183515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4800">
                <a:latin typeface="Cambria" panose="02040503050406030204" charset="0"/>
                <a:cs typeface="Cambria" panose="02040503050406030204" charset="0"/>
              </a:rPr>
              <a:t>Экскурсия предсталяет собой полифункциоальный образовательный молудь, адаптированный для всех возратсных групп, включая детскую аудиторию и инклюзивный туризм.</a:t>
            </a:r>
          </a:p>
        </p:txBody>
      </p:sp>
      <p:sp>
        <p:nvSpPr>
          <p:cNvPr id="8" name="Freeform 2"/>
          <p:cNvSpPr/>
          <p:nvPr/>
        </p:nvSpPr>
        <p:spPr>
          <a:xfrm>
            <a:off x="761830" y="1028396"/>
            <a:ext cx="6007325" cy="6356958"/>
          </a:xfrm>
          <a:custGeom>
            <a:avLst/>
            <a:gdLst/>
            <a:ahLst/>
            <a:cxnLst/>
            <a:rect l="l" t="t" r="r" b="b"/>
            <a:pathLst>
              <a:path w="6007325" h="6356958">
                <a:moveTo>
                  <a:pt x="0" y="0"/>
                </a:moveTo>
                <a:lnTo>
                  <a:pt x="6007326" y="0"/>
                </a:lnTo>
                <a:lnTo>
                  <a:pt x="600732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4"/>
          <p:cNvSpPr/>
          <p:nvPr/>
        </p:nvSpPr>
        <p:spPr>
          <a:xfrm>
            <a:off x="5029317" y="1506921"/>
            <a:ext cx="4791398" cy="5878433"/>
          </a:xfrm>
          <a:custGeom>
            <a:avLst/>
            <a:gdLst/>
            <a:ahLst/>
            <a:cxnLst/>
            <a:rect l="l" t="t" r="r" b="b"/>
            <a:pathLst>
              <a:path w="4791398" h="5878433">
                <a:moveTo>
                  <a:pt x="0" y="0"/>
                </a:moveTo>
                <a:lnTo>
                  <a:pt x="4791397" y="0"/>
                </a:lnTo>
                <a:lnTo>
                  <a:pt x="4791397" y="5878433"/>
                </a:lnTo>
                <a:lnTo>
                  <a:pt x="0" y="58784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3"/>
          <p:cNvSpPr/>
          <p:nvPr/>
        </p:nvSpPr>
        <p:spPr>
          <a:xfrm>
            <a:off x="9144180" y="2772632"/>
            <a:ext cx="3707304" cy="4612499"/>
          </a:xfrm>
          <a:custGeom>
            <a:avLst/>
            <a:gdLst/>
            <a:ahLst/>
            <a:cxnLst/>
            <a:rect l="l" t="t" r="r" b="b"/>
            <a:pathLst>
              <a:path w="3707304" h="4612499">
                <a:moveTo>
                  <a:pt x="0" y="0"/>
                </a:moveTo>
                <a:lnTo>
                  <a:pt x="3707304" y="0"/>
                </a:lnTo>
                <a:lnTo>
                  <a:pt x="3707304" y="4612499"/>
                </a:lnTo>
                <a:lnTo>
                  <a:pt x="0" y="46124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6"/>
          <p:cNvSpPr/>
          <p:nvPr/>
        </p:nvSpPr>
        <p:spPr>
          <a:xfrm>
            <a:off x="12192000" y="1481455"/>
            <a:ext cx="2586990" cy="5903595"/>
          </a:xfrm>
          <a:custGeom>
            <a:avLst/>
            <a:gdLst/>
            <a:ahLst/>
            <a:cxnLst/>
            <a:rect l="l" t="t" r="r" b="b"/>
            <a:pathLst>
              <a:path w="2781169" h="6356958">
                <a:moveTo>
                  <a:pt x="0" y="0"/>
                </a:moveTo>
                <a:lnTo>
                  <a:pt x="2781169" y="0"/>
                </a:lnTo>
                <a:lnTo>
                  <a:pt x="278116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>
            <a:off x="14401800" y="1333500"/>
            <a:ext cx="2868930" cy="6051550"/>
          </a:xfrm>
          <a:custGeom>
            <a:avLst/>
            <a:gdLst/>
            <a:ahLst/>
            <a:cxnLst/>
            <a:rect l="l" t="t" r="r" b="b"/>
            <a:pathLst>
              <a:path w="2952874" h="6319475">
                <a:moveTo>
                  <a:pt x="0" y="0"/>
                </a:moveTo>
                <a:lnTo>
                  <a:pt x="2952874" y="0"/>
                </a:lnTo>
                <a:lnTo>
                  <a:pt x="2952874" y="6319475"/>
                </a:lnTo>
                <a:lnTo>
                  <a:pt x="0" y="63194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2182262">
                <a:moveTo>
                  <a:pt x="0" y="0"/>
                </a:moveTo>
                <a:lnTo>
                  <a:pt x="18288000" y="0"/>
                </a:lnTo>
                <a:lnTo>
                  <a:pt x="18288000" y="12182262"/>
                </a:lnTo>
                <a:lnTo>
                  <a:pt x="0" y="1218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25223" y="432507"/>
            <a:ext cx="4640579" cy="6356958"/>
          </a:xfrm>
          <a:custGeom>
            <a:avLst/>
            <a:gdLst/>
            <a:ahLst/>
            <a:cxnLst/>
            <a:rect l="l" t="t" r="r" b="b"/>
            <a:pathLst>
              <a:path w="4640579" h="6356958">
                <a:moveTo>
                  <a:pt x="0" y="0"/>
                </a:moveTo>
                <a:lnTo>
                  <a:pt x="4640580" y="0"/>
                </a:lnTo>
                <a:lnTo>
                  <a:pt x="464058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7" name="Группа 16"/>
          <p:cNvGrpSpPr/>
          <p:nvPr/>
        </p:nvGrpSpPr>
        <p:grpSpPr>
          <a:xfrm>
            <a:off x="457200" y="342900"/>
            <a:ext cx="3830955" cy="3860165"/>
            <a:chOff x="719" y="681"/>
            <a:chExt cx="6038" cy="6134"/>
          </a:xfrm>
        </p:grpSpPr>
        <p:sp>
          <p:nvSpPr>
            <p:cNvPr id="4" name="Freeform 4"/>
            <p:cNvSpPr/>
            <p:nvPr/>
          </p:nvSpPr>
          <p:spPr>
            <a:xfrm>
              <a:off x="719" y="681"/>
              <a:ext cx="6039" cy="6135"/>
            </a:xfrm>
            <a:custGeom>
              <a:avLst/>
              <a:gdLst/>
              <a:ahLst/>
              <a:cxnLst/>
              <a:rect l="l" t="t" r="r" b="b"/>
              <a:pathLst>
                <a:path w="4229907" h="4229907">
                  <a:moveTo>
                    <a:pt x="0" y="0"/>
                  </a:moveTo>
                  <a:lnTo>
                    <a:pt x="4229907" y="0"/>
                  </a:lnTo>
                  <a:lnTo>
                    <a:pt x="4229907" y="4229907"/>
                  </a:lnTo>
                  <a:lnTo>
                    <a:pt x="0" y="4229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5" name="Group 5"/>
            <p:cNvGrpSpPr/>
            <p:nvPr/>
          </p:nvGrpSpPr>
          <p:grpSpPr>
            <a:xfrm>
              <a:off x="3650" y="1670"/>
              <a:ext cx="742" cy="709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-1725617">
              <a:off x="2112" y="3920"/>
              <a:ext cx="529" cy="463"/>
              <a:chOff x="0" y="0"/>
              <a:chExt cx="812800" cy="7112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127000" y="292100"/>
                <a:ext cx="558800" cy="368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2379936">
              <a:off x="2649" y="4597"/>
              <a:ext cx="529" cy="463"/>
              <a:chOff x="0" y="0"/>
              <a:chExt cx="812800" cy="7112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127000" y="292100"/>
                <a:ext cx="558800" cy="368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4" name="Freeform 14"/>
          <p:cNvSpPr/>
          <p:nvPr/>
        </p:nvSpPr>
        <p:spPr>
          <a:xfrm>
            <a:off x="4724400" y="3009900"/>
            <a:ext cx="3819525" cy="3963035"/>
          </a:xfrm>
          <a:custGeom>
            <a:avLst/>
            <a:gdLst/>
            <a:ahLst/>
            <a:cxnLst/>
            <a:rect l="l" t="t" r="r" b="b"/>
            <a:pathLst>
              <a:path w="4042384" h="4042384">
                <a:moveTo>
                  <a:pt x="0" y="0"/>
                </a:moveTo>
                <a:lnTo>
                  <a:pt x="4042385" y="0"/>
                </a:lnTo>
                <a:lnTo>
                  <a:pt x="4042385" y="4042385"/>
                </a:lnTo>
                <a:lnTo>
                  <a:pt x="0" y="40423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095615" y="-342900"/>
            <a:ext cx="4829810" cy="4785360"/>
          </a:xfrm>
          <a:custGeom>
            <a:avLst/>
            <a:gdLst/>
            <a:ahLst/>
            <a:cxnLst/>
            <a:rect l="l" t="t" r="r" b="b"/>
            <a:pathLst>
              <a:path w="5300381" h="5300381">
                <a:moveTo>
                  <a:pt x="0" y="0"/>
                </a:moveTo>
                <a:lnTo>
                  <a:pt x="5300381" y="0"/>
                </a:lnTo>
                <a:lnTo>
                  <a:pt x="5300381" y="5300381"/>
                </a:lnTo>
                <a:lnTo>
                  <a:pt x="0" y="53003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-76200" y="7277100"/>
            <a:ext cx="18428970" cy="2800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Перед экскурсией обязательно проговоривание правил нахождения </a:t>
            </a:r>
            <a:r>
              <a:rPr lang="ru-RU" altLang="en-US" sz="48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на природе</a:t>
            </a:r>
            <a:r>
              <a:rPr lang="en-US" sz="48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, а также знакомство с краснокнижными видами растений, которые произрастают в данной местности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3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2182262">
                <a:moveTo>
                  <a:pt x="0" y="0"/>
                </a:moveTo>
                <a:lnTo>
                  <a:pt x="18288000" y="0"/>
                </a:lnTo>
                <a:lnTo>
                  <a:pt x="18288000" y="12182262"/>
                </a:lnTo>
                <a:lnTo>
                  <a:pt x="0" y="1218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5800" y="190500"/>
            <a:ext cx="4486910" cy="6641465"/>
          </a:xfrm>
          <a:custGeom>
            <a:avLst/>
            <a:gdLst/>
            <a:ahLst/>
            <a:cxnLst/>
            <a:rect l="l" t="t" r="r" b="b"/>
            <a:pathLst>
              <a:path w="4827474" h="7060291">
                <a:moveTo>
                  <a:pt x="0" y="0"/>
                </a:moveTo>
                <a:lnTo>
                  <a:pt x="4827473" y="0"/>
                </a:lnTo>
                <a:lnTo>
                  <a:pt x="4827473" y="7060290"/>
                </a:lnTo>
                <a:lnTo>
                  <a:pt x="0" y="70602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376670" y="114300"/>
            <a:ext cx="5513705" cy="6408420"/>
          </a:xfrm>
          <a:custGeom>
            <a:avLst/>
            <a:gdLst/>
            <a:ahLst/>
            <a:cxnLst/>
            <a:rect l="l" t="t" r="r" b="b"/>
            <a:pathLst>
              <a:path w="5813882" h="6799862">
                <a:moveTo>
                  <a:pt x="0" y="0"/>
                </a:moveTo>
                <a:lnTo>
                  <a:pt x="5813881" y="0"/>
                </a:lnTo>
                <a:lnTo>
                  <a:pt x="5813881" y="6799862"/>
                </a:lnTo>
                <a:lnTo>
                  <a:pt x="0" y="6799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77800" y="114300"/>
            <a:ext cx="4827905" cy="6408420"/>
          </a:xfrm>
          <a:custGeom>
            <a:avLst/>
            <a:gdLst/>
            <a:ahLst/>
            <a:cxnLst/>
            <a:rect l="l" t="t" r="r" b="b"/>
            <a:pathLst>
              <a:path w="4980899" h="6799862">
                <a:moveTo>
                  <a:pt x="0" y="0"/>
                </a:moveTo>
                <a:lnTo>
                  <a:pt x="4980898" y="0"/>
                </a:lnTo>
                <a:lnTo>
                  <a:pt x="4980898" y="6799862"/>
                </a:lnTo>
                <a:lnTo>
                  <a:pt x="0" y="67998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6200" y="6819900"/>
            <a:ext cx="18288000" cy="3446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В рамках подготовительного этапа экскурсии участники изучают классификацию и особенности традиционных белорусских народных кукол, после чего осуществляют выбор объекта для последующего изготовления в ходе мастер-класса.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3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2182262">
                <a:moveTo>
                  <a:pt x="0" y="0"/>
                </a:moveTo>
                <a:lnTo>
                  <a:pt x="18288000" y="0"/>
                </a:lnTo>
                <a:lnTo>
                  <a:pt x="18288000" y="12182262"/>
                </a:lnTo>
                <a:lnTo>
                  <a:pt x="0" y="1218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4320" y="1611947"/>
            <a:ext cx="6046250" cy="8229600"/>
          </a:xfrm>
          <a:custGeom>
            <a:avLst/>
            <a:gdLst/>
            <a:ahLst/>
            <a:cxnLst/>
            <a:rect l="l" t="t" r="r" b="b"/>
            <a:pathLst>
              <a:path w="6046250" h="8229600">
                <a:moveTo>
                  <a:pt x="0" y="0"/>
                </a:moveTo>
                <a:lnTo>
                  <a:pt x="6046251" y="0"/>
                </a:lnTo>
                <a:lnTo>
                  <a:pt x="60462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508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021113" y="5752860"/>
            <a:ext cx="6196573" cy="4298873"/>
          </a:xfrm>
          <a:custGeom>
            <a:avLst/>
            <a:gdLst/>
            <a:ahLst/>
            <a:cxnLst/>
            <a:rect l="l" t="t" r="r" b="b"/>
            <a:pathLst>
              <a:path w="6196573" h="4298873">
                <a:moveTo>
                  <a:pt x="0" y="0"/>
                </a:moveTo>
                <a:lnTo>
                  <a:pt x="6196573" y="0"/>
                </a:lnTo>
                <a:lnTo>
                  <a:pt x="6196573" y="4298872"/>
                </a:lnTo>
                <a:lnTo>
                  <a:pt x="0" y="42988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948843">
            <a:off x="-41505" y="-448990"/>
            <a:ext cx="2792682" cy="3223875"/>
          </a:xfrm>
          <a:custGeom>
            <a:avLst/>
            <a:gdLst/>
            <a:ahLst/>
            <a:cxnLst/>
            <a:rect l="l" t="t" r="r" b="b"/>
            <a:pathLst>
              <a:path w="2792682" h="3223875">
                <a:moveTo>
                  <a:pt x="0" y="0"/>
                </a:moveTo>
                <a:lnTo>
                  <a:pt x="2792682" y="0"/>
                </a:lnTo>
                <a:lnTo>
                  <a:pt x="2792682" y="3223875"/>
                </a:lnTo>
                <a:lnTo>
                  <a:pt x="0" y="32238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73265" y="-2781440"/>
            <a:ext cx="4849597" cy="4700876"/>
          </a:xfrm>
          <a:custGeom>
            <a:avLst/>
            <a:gdLst/>
            <a:ahLst/>
            <a:cxnLst/>
            <a:rect l="l" t="t" r="r" b="b"/>
            <a:pathLst>
              <a:path w="4849597" h="4700876">
                <a:moveTo>
                  <a:pt x="0" y="0"/>
                </a:moveTo>
                <a:lnTo>
                  <a:pt x="4849598" y="0"/>
                </a:lnTo>
                <a:lnTo>
                  <a:pt x="4849598" y="4700876"/>
                </a:lnTo>
                <a:lnTo>
                  <a:pt x="0" y="470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962400" y="190500"/>
            <a:ext cx="9735820" cy="1723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40"/>
              </a:lnSpc>
              <a:spcBef>
                <a:spcPct val="0"/>
              </a:spcBef>
            </a:pPr>
            <a:r>
              <a:rPr lang="en-US" sz="8800" b="1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Кукла-Травница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086600" y="4194175"/>
            <a:ext cx="8849360" cy="5529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160"/>
              </a:lnSpc>
            </a:pPr>
            <a:r>
              <a:rPr lang="en-US" sz="4400" b="1">
                <a:solidFill>
                  <a:srgbClr val="FF3131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Для изготовления понадобится:</a:t>
            </a:r>
          </a:p>
          <a:p>
            <a:pPr algn="just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– 2 круглых лоскутка;</a:t>
            </a:r>
          </a:p>
          <a:p>
            <a:pPr algn="just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– 2 квадратных лоскутка;</a:t>
            </a:r>
          </a:p>
          <a:p>
            <a:pPr algn="just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– красные нитки;</a:t>
            </a:r>
          </a:p>
          <a:p>
            <a:pPr algn="just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– эфиромасличные травы;</a:t>
            </a:r>
          </a:p>
          <a:p>
            <a:pPr algn="just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– ленточки с орнаментом</a:t>
            </a:r>
            <a:r>
              <a:rPr lang="ru-RU" altLang="en-US" sz="44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;</a:t>
            </a:r>
            <a:endParaRPr lang="en-US" sz="4400">
              <a:solidFill>
                <a:srgbClr val="000000"/>
              </a:solidFill>
              <a:latin typeface="Cambria" panose="02040503050406030204" charset="0"/>
              <a:ea typeface="Bebas Neue Cyrillic" panose="02000506000000020004"/>
              <a:cs typeface="Cambria" panose="02040503050406030204" charset="0"/>
              <a:sym typeface="Bebas Neue Cyrillic" panose="02000506000000020004"/>
            </a:endParaRPr>
          </a:p>
          <a:p>
            <a:pPr algn="just"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– ножницы, иголка</a:t>
            </a:r>
            <a:r>
              <a:rPr lang="ru-RU" altLang="en-US" sz="44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562600" y="2007870"/>
            <a:ext cx="12488545" cy="1938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560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Выполняла 2 функции: защитная (от болезней, злых духов, насекомых) и игровая</a:t>
            </a:r>
            <a:r>
              <a:rPr lang="ru-RU" altLang="en-US" sz="48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5" y="635"/>
            <a:ext cx="18339435" cy="10281285"/>
          </a:xfrm>
          <a:custGeom>
            <a:avLst/>
            <a:gdLst/>
            <a:ahLst/>
            <a:cxnLst/>
            <a:rect l="l" t="t" r="r" b="b"/>
            <a:pathLst>
              <a:path w="18288000" h="12182262">
                <a:moveTo>
                  <a:pt x="0" y="0"/>
                </a:moveTo>
                <a:lnTo>
                  <a:pt x="18288000" y="0"/>
                </a:lnTo>
                <a:lnTo>
                  <a:pt x="18288000" y="12182262"/>
                </a:lnTo>
                <a:lnTo>
                  <a:pt x="0" y="1218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945645">
            <a:off x="4936376" y="6375771"/>
            <a:ext cx="7175770" cy="8871537"/>
          </a:xfrm>
          <a:custGeom>
            <a:avLst/>
            <a:gdLst/>
            <a:ahLst/>
            <a:cxnLst/>
            <a:rect l="l" t="t" r="r" b="b"/>
            <a:pathLst>
              <a:path w="7175770" h="8871537">
                <a:moveTo>
                  <a:pt x="0" y="0"/>
                </a:moveTo>
                <a:lnTo>
                  <a:pt x="7175770" y="0"/>
                </a:lnTo>
                <a:lnTo>
                  <a:pt x="7175770" y="8871537"/>
                </a:lnTo>
                <a:lnTo>
                  <a:pt x="0" y="88715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68729"/>
            <a:ext cx="6234468" cy="9518271"/>
          </a:xfrm>
          <a:custGeom>
            <a:avLst/>
            <a:gdLst/>
            <a:ahLst/>
            <a:cxnLst/>
            <a:rect l="l" t="t" r="r" b="b"/>
            <a:pathLst>
              <a:path w="6234468" h="9518271">
                <a:moveTo>
                  <a:pt x="0" y="0"/>
                </a:moveTo>
                <a:lnTo>
                  <a:pt x="6234468" y="0"/>
                </a:lnTo>
                <a:lnTo>
                  <a:pt x="6234468" y="9518271"/>
                </a:lnTo>
                <a:lnTo>
                  <a:pt x="0" y="9518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733800" y="-114300"/>
            <a:ext cx="12036425" cy="2010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680"/>
              </a:lnSpc>
              <a:spcBef>
                <a:spcPct val="0"/>
              </a:spcBef>
            </a:pPr>
            <a:r>
              <a:rPr lang="en-US" sz="11200" b="1" dirty="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Летняя куколка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400838" y="1888808"/>
            <a:ext cx="11714682" cy="301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840"/>
              </a:lnSpc>
            </a:pPr>
            <a:r>
              <a:rPr lang="en-US" sz="54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Изготавливалась «на скорую руку» на полях, чтоб занять детей.</a:t>
            </a:r>
          </a:p>
          <a:p>
            <a:pPr algn="just">
              <a:lnSpc>
                <a:spcPts val="7840"/>
              </a:lnSpc>
              <a:spcBef>
                <a:spcPct val="0"/>
              </a:spcBef>
            </a:pPr>
            <a:r>
              <a:rPr lang="en-US" sz="54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Функция – игровая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409937" y="4838700"/>
            <a:ext cx="10484546" cy="3716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660"/>
              </a:lnSpc>
            </a:pPr>
            <a:r>
              <a:rPr lang="en-US" sz="5000" b="1">
                <a:solidFill>
                  <a:srgbClr val="FF3131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Для изготовления понадобится:</a:t>
            </a:r>
          </a:p>
          <a:p>
            <a:pPr algn="just">
              <a:lnSpc>
                <a:spcPts val="9660"/>
              </a:lnSpc>
            </a:pPr>
            <a:r>
              <a:rPr lang="en-US" sz="50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– нитки;</a:t>
            </a:r>
          </a:p>
          <a:p>
            <a:pPr algn="just">
              <a:lnSpc>
                <a:spcPts val="966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– летние травы</a:t>
            </a:r>
            <a:r>
              <a:rPr lang="ru-RU" altLang="en-US" sz="5000">
                <a:solidFill>
                  <a:srgbClr val="000000"/>
                </a:solidFill>
                <a:latin typeface="Cambria" panose="02040503050406030204" charset="0"/>
                <a:ea typeface="Bebas Neue Cyrillic" panose="02000506000000020004"/>
                <a:cs typeface="Cambria" panose="02040503050406030204" charset="0"/>
                <a:sym typeface="Bebas Neue Cyrillic" panose="02000506000000020004"/>
              </a:rPr>
              <a:t>.</a:t>
            </a:r>
          </a:p>
        </p:txBody>
      </p:sp>
      <p:sp>
        <p:nvSpPr>
          <p:cNvPr id="8" name="Freeform 8"/>
          <p:cNvSpPr/>
          <p:nvPr/>
        </p:nvSpPr>
        <p:spPr>
          <a:xfrm>
            <a:off x="12947393" y="4990783"/>
            <a:ext cx="5167491" cy="6431420"/>
          </a:xfrm>
          <a:custGeom>
            <a:avLst/>
            <a:gdLst/>
            <a:ahLst/>
            <a:cxnLst/>
            <a:rect l="l" t="t" r="r" b="b"/>
            <a:pathLst>
              <a:path w="5167491" h="6431420">
                <a:moveTo>
                  <a:pt x="0" y="0"/>
                </a:moveTo>
                <a:lnTo>
                  <a:pt x="5167491" y="0"/>
                </a:lnTo>
                <a:lnTo>
                  <a:pt x="5167491" y="6431421"/>
                </a:lnTo>
                <a:lnTo>
                  <a:pt x="0" y="64314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739</Words>
  <Application>Microsoft Office PowerPoint</Application>
  <PresentationFormat>Произвольный</PresentationFormat>
  <Paragraphs>63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Cambria</vt:lpstr>
      <vt:lpstr>Calibri</vt:lpstr>
      <vt:lpstr>Bad Script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ЭКСКУРСИИ</dc:title>
  <dc:creator>Hanter</dc:creator>
  <cp:lastModifiedBy>Admin</cp:lastModifiedBy>
  <cp:revision>6</cp:revision>
  <dcterms:created xsi:type="dcterms:W3CDTF">2006-08-16T00:00:00Z</dcterms:created>
  <dcterms:modified xsi:type="dcterms:W3CDTF">2025-03-24T09:32:59Z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425D48A084B046CDB630F4D00A54489B_13</vt:lpwstr>
  </property>
  <property fmtid="{D5CDD505-2E9C-101B-9397-08002B2CF9AE}" pid="3" name="KSOProductBuildVer">
    <vt:lpwstr>1049-12.2.0.18607</vt:lpwstr>
  </property>
</Properties>
</file>