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9" r:id="rId2"/>
  </p:sldMasterIdLst>
  <p:notesMasterIdLst>
    <p:notesMasterId r:id="rId37"/>
  </p:notesMasterIdLst>
  <p:handoutMasterIdLst>
    <p:handoutMasterId r:id="rId38"/>
  </p:handoutMasterIdLst>
  <p:sldIdLst>
    <p:sldId id="343" r:id="rId3"/>
    <p:sldId id="344" r:id="rId4"/>
    <p:sldId id="345" r:id="rId5"/>
    <p:sldId id="346" r:id="rId6"/>
    <p:sldId id="347" r:id="rId7"/>
    <p:sldId id="348" r:id="rId8"/>
    <p:sldId id="349" r:id="rId9"/>
    <p:sldId id="357" r:id="rId10"/>
    <p:sldId id="350" r:id="rId11"/>
    <p:sldId id="351" r:id="rId12"/>
    <p:sldId id="356" r:id="rId13"/>
    <p:sldId id="352" r:id="rId14"/>
    <p:sldId id="354" r:id="rId15"/>
    <p:sldId id="355" r:id="rId16"/>
    <p:sldId id="353" r:id="rId17"/>
    <p:sldId id="358" r:id="rId18"/>
    <p:sldId id="359" r:id="rId19"/>
    <p:sldId id="360" r:id="rId20"/>
    <p:sldId id="361" r:id="rId21"/>
    <p:sldId id="362" r:id="rId22"/>
    <p:sldId id="363" r:id="rId23"/>
    <p:sldId id="364" r:id="rId24"/>
    <p:sldId id="365" r:id="rId25"/>
    <p:sldId id="366" r:id="rId26"/>
    <p:sldId id="367" r:id="rId27"/>
    <p:sldId id="368" r:id="rId28"/>
    <p:sldId id="369" r:id="rId29"/>
    <p:sldId id="370" r:id="rId30"/>
    <p:sldId id="371" r:id="rId31"/>
    <p:sldId id="372" r:id="rId32"/>
    <p:sldId id="373" r:id="rId33"/>
    <p:sldId id="374" r:id="rId34"/>
    <p:sldId id="375" r:id="rId35"/>
    <p:sldId id="376" r:id="rId3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0064"/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38" autoAdjust="0"/>
    <p:restoredTop sz="94660"/>
  </p:normalViewPr>
  <p:slideViewPr>
    <p:cSldViewPr>
      <p:cViewPr>
        <p:scale>
          <a:sx n="94" d="100"/>
          <a:sy n="94" d="100"/>
        </p:scale>
        <p:origin x="-912" y="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47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B28-47C3-8027-FBFFA1E92C28}"/>
              </c:ext>
            </c:extLst>
          </c:dPt>
          <c:dPt>
            <c:idx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B28-47C3-8027-FBFFA1E92C28}"/>
              </c:ext>
            </c:extLst>
          </c:dPt>
          <c:dPt>
            <c:idx val="2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B28-47C3-8027-FBFFA1E92C28}"/>
              </c:ext>
            </c:extLst>
          </c:dPt>
          <c:dLbls>
            <c:dLbl>
              <c:idx val="0"/>
              <c:layout>
                <c:manualLayout>
                  <c:x val="-0.22624517363109314"/>
                  <c:y val="0.10433902144197367"/>
                </c:manualLayout>
              </c:layout>
              <c:tx>
                <c:rich>
                  <a:bodyPr/>
                  <a:lstStyle/>
                  <a:p>
                    <a:r>
                      <a:rPr lang="ru-RU" smtClean="0"/>
                      <a:t>мужчины</a:t>
                    </a:r>
                    <a:r>
                      <a:rPr lang="en-US" dirty="0"/>
                      <a:t>
43%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>
                <c:manualLayout>
                  <c:x val="0.21406267756537362"/>
                  <c:y val="-1.2622175998439948E-2"/>
                </c:manualLayout>
              </c:layout>
              <c:tx>
                <c:rich>
                  <a:bodyPr/>
                  <a:lstStyle/>
                  <a:p>
                    <a:r>
                      <a:rPr lang="ru-RU" sz="1700" dirty="0" smtClean="0"/>
                      <a:t>женщины</a:t>
                    </a:r>
                    <a:r>
                      <a:rPr lang="en-US" dirty="0"/>
                      <a:t>
54%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>
                <c:manualLayout>
                  <c:x val="3.419473847376283E-2"/>
                  <c:y val="3.9688839498333069E-3"/>
                </c:manualLayout>
              </c:layout>
              <c:tx>
                <c:rich>
                  <a:bodyPr wrap="square" lIns="38100" tIns="19050" rIns="38100" bIns="19050" anchor="ctr">
                    <a:spAutoFit/>
                  </a:bodyPr>
                  <a:lstStyle/>
                  <a:p>
                    <a:pPr>
                      <a:defRPr sz="1000">
                        <a:solidFill>
                          <a:schemeClr val="bg1"/>
                        </a:solidFill>
                      </a:defRPr>
                    </a:pPr>
                    <a:r>
                      <a:rPr lang="ru-RU" dirty="0" smtClean="0"/>
                      <a:t>Предпочли не отвечать</a:t>
                    </a:r>
                    <a:r>
                      <a:rPr lang="en-US" dirty="0"/>
                      <a:t>
3%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0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9B28-47C3-8027-FBFFA1E92C2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8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Lit>
              <c:ptCount val="3"/>
              <c:pt idx="0">
                <c:v>Male </c:v>
              </c:pt>
              <c:pt idx="1">
                <c:v>Female </c:v>
              </c:pt>
              <c:pt idx="2">
                <c:v>Prefer not to say </c:v>
              </c:pt>
            </c:strLit>
          </c:cat>
          <c:val>
            <c:numLit>
              <c:formatCode>General</c:formatCode>
              <c:ptCount val="3"/>
              <c:pt idx="0">
                <c:v>43.1</c:v>
              </c:pt>
              <c:pt idx="1">
                <c:v>54.2</c:v>
              </c:pt>
              <c:pt idx="2">
                <c:v>2.7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9B28-47C3-8027-FBFFA1E92C2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spPr>
    <a:ln>
      <a:noFill/>
    </a:ln>
  </c:spPr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9B4E-4738-8C47-6291C6936465}"/>
              </c:ext>
            </c:extLst>
          </c:dPt>
          <c:dPt>
            <c:idx val="1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9B4E-4738-8C47-6291C6936465}"/>
              </c:ext>
            </c:extLst>
          </c:dPt>
          <c:dPt>
            <c:idx val="2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9B4E-4738-8C47-6291C6936465}"/>
              </c:ext>
            </c:extLst>
          </c:dPt>
          <c:dPt>
            <c:idx val="3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9B4E-4738-8C47-6291C6936465}"/>
              </c:ext>
            </c:extLst>
          </c:dPt>
          <c:dPt>
            <c:idx val="4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9B4E-4738-8C47-6291C6936465}"/>
              </c:ext>
            </c:extLst>
          </c:dPt>
          <c:dPt>
            <c:idx val="5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9B4E-4738-8C47-6291C6936465}"/>
              </c:ext>
            </c:extLst>
          </c:dPt>
          <c:cat>
            <c:strLit>
              <c:ptCount val="6"/>
              <c:pt idx="0">
                <c:v>Less than a week </c:v>
              </c:pt>
              <c:pt idx="1">
                <c:v>1 to 4 weeks </c:v>
              </c:pt>
              <c:pt idx="2">
                <c:v>1 to 3 months </c:v>
              </c:pt>
              <c:pt idx="3">
                <c:v>3 to 6 months </c:v>
              </c:pt>
              <c:pt idx="4">
                <c:v>6 to 12 months </c:v>
              </c:pt>
              <c:pt idx="5">
                <c:v>Longer than a year </c:v>
              </c:pt>
            </c:strLit>
          </c:cat>
          <c:val>
            <c:numLit>
              <c:formatCode>General</c:formatCode>
              <c:ptCount val="6"/>
              <c:pt idx="0">
                <c:v>0.2</c:v>
              </c:pt>
              <c:pt idx="1">
                <c:v>2.8</c:v>
              </c:pt>
              <c:pt idx="2">
                <c:v>13.7</c:v>
              </c:pt>
              <c:pt idx="3">
                <c:v>33.4</c:v>
              </c:pt>
              <c:pt idx="4">
                <c:v>45.6</c:v>
              </c:pt>
              <c:pt idx="5">
                <c:v>4.3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9B4E-4738-8C47-6291C69364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438656"/>
        <c:axId val="154440448"/>
      </c:barChart>
      <c:catAx>
        <c:axId val="154438656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4440448"/>
        <c:crosses val="autoZero"/>
        <c:auto val="1"/>
        <c:lblAlgn val="ctr"/>
        <c:lblOffset val="100"/>
        <c:noMultiLvlLbl val="1"/>
      </c:catAx>
      <c:valAx>
        <c:axId val="154440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r>
                  <a:rPr lang="en-US" sz="1200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4438656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929-450D-B04D-B20175A1B55C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929-450D-B04D-B20175A1B55C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929-450D-B04D-B20175A1B55C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929-450D-B04D-B20175A1B55C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929-450D-B04D-B20175A1B55C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929-450D-B04D-B20175A1B55C}"/>
              </c:ext>
            </c:extLst>
          </c:dPt>
          <c:dPt>
            <c:idx val="6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929-450D-B04D-B20175A1B55C}"/>
              </c:ext>
            </c:extLst>
          </c:dPt>
          <c:dPt>
            <c:idx val="7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F929-450D-B04D-B20175A1B55C}"/>
              </c:ext>
            </c:extLst>
          </c:dPt>
          <c:dPt>
            <c:idx val="8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F929-450D-B04D-B20175A1B55C}"/>
              </c:ext>
            </c:extLst>
          </c:dPt>
          <c:dPt>
            <c:idx val="9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F929-450D-B04D-B20175A1B55C}"/>
              </c:ext>
            </c:extLst>
          </c:dPt>
          <c:dPt>
            <c:idx val="10"/>
            <c:invertIfNegative val="1"/>
            <c:bubble3D val="0"/>
            <c:spPr>
              <a:solidFill>
                <a:srgbClr val="625F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F929-450D-B04D-B20175A1B55C}"/>
              </c:ext>
            </c:extLst>
          </c:dPt>
          <c:dPt>
            <c:idx val="11"/>
            <c:invertIfNegative val="1"/>
            <c:bubble3D val="0"/>
            <c:spPr>
              <a:solidFill>
                <a:srgbClr val="43485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F929-450D-B04D-B20175A1B55C}"/>
              </c:ext>
            </c:extLst>
          </c:dPt>
          <c:dPt>
            <c:idx val="12"/>
            <c:invertIfNegative val="1"/>
            <c:bubble3D val="0"/>
            <c:spPr>
              <a:solidFill>
                <a:srgbClr val="10A54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F929-450D-B04D-B20175A1B55C}"/>
              </c:ext>
            </c:extLst>
          </c:dPt>
          <c:dPt>
            <c:idx val="13"/>
            <c:invertIfNegative val="1"/>
            <c:bubble3D val="0"/>
            <c:spPr>
              <a:solidFill>
                <a:srgbClr val="E0762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F929-450D-B04D-B20175A1B55C}"/>
              </c:ext>
            </c:extLst>
          </c:dPt>
          <c:cat>
            <c:strLit>
              <c:ptCount val="14"/>
              <c:pt idx="0">
                <c:v>Advice from friends/family </c:v>
              </c:pt>
              <c:pt idx="1">
                <c:v>Online customer feedback </c:v>
              </c:pt>
              <c:pt idx="2">
                <c:v>Advice from a travel company </c:v>
              </c:pt>
              <c:pt idx="3">
                <c:v>Browsing travel websites </c:v>
              </c:pt>
              <c:pt idx="4">
                <c:v>Google or other search tool </c:v>
              </c:pt>
              <c:pt idx="5">
                <c:v>Travel magazines </c:v>
              </c:pt>
              <c:pt idx="6">
                <c:v>Travel brochures </c:v>
              </c:pt>
              <c:pt idx="7">
                <c:v>Mail in the post </c:v>
              </c:pt>
              <c:pt idx="8">
                <c:v>National newspapers </c:v>
              </c:pt>
              <c:pt idx="9">
                <c:v>Social media </c:v>
              </c:pt>
              <c:pt idx="10">
                <c:v>Travel guide books </c:v>
              </c:pt>
              <c:pt idx="11">
                <c:v>Destination programmes on TV/radio/web </c:v>
              </c:pt>
              <c:pt idx="12">
                <c:v>Online advertising </c:v>
              </c:pt>
              <c:pt idx="13">
                <c:v>Email </c:v>
              </c:pt>
            </c:strLit>
          </c:cat>
          <c:val>
            <c:numLit>
              <c:formatCode>General</c:formatCode>
              <c:ptCount val="14"/>
              <c:pt idx="0">
                <c:v>38.5</c:v>
              </c:pt>
              <c:pt idx="1">
                <c:v>19.899999999999999</c:v>
              </c:pt>
              <c:pt idx="2">
                <c:v>22.5</c:v>
              </c:pt>
              <c:pt idx="3">
                <c:v>52.8</c:v>
              </c:pt>
              <c:pt idx="4">
                <c:v>36.200000000000003</c:v>
              </c:pt>
              <c:pt idx="5">
                <c:v>8.8000000000000007</c:v>
              </c:pt>
              <c:pt idx="6">
                <c:v>24.9</c:v>
              </c:pt>
              <c:pt idx="7">
                <c:v>3.6</c:v>
              </c:pt>
              <c:pt idx="8">
                <c:v>8.1999999999999993</c:v>
              </c:pt>
              <c:pt idx="9">
                <c:v>4.4000000000000004</c:v>
              </c:pt>
              <c:pt idx="10">
                <c:v>32</c:v>
              </c:pt>
              <c:pt idx="11">
                <c:v>9.9</c:v>
              </c:pt>
              <c:pt idx="12">
                <c:v>3.8</c:v>
              </c:pt>
              <c:pt idx="13">
                <c:v>6.5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C-F929-450D-B04D-B20175A1B55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563712"/>
        <c:axId val="154565248"/>
      </c:barChart>
      <c:catAx>
        <c:axId val="154563712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4565248"/>
        <c:crosses val="autoZero"/>
        <c:auto val="1"/>
        <c:lblAlgn val="ctr"/>
        <c:lblOffset val="100"/>
        <c:noMultiLvlLbl val="1"/>
      </c:catAx>
      <c:valAx>
        <c:axId val="15456524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4563712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643-40F5-9F53-CC72C2908CBB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643-40F5-9F53-CC72C2908CBB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643-40F5-9F53-CC72C2908CBB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643-40F5-9F53-CC72C2908CBB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643-40F5-9F53-CC72C2908CBB}"/>
              </c:ext>
            </c:extLst>
          </c:dPt>
          <c:cat>
            <c:strLit>
              <c:ptCount val="5"/>
              <c:pt idx="0">
                <c:v>Directly with an airline or hotel /villa/self catering </c:v>
              </c:pt>
              <c:pt idx="1">
                <c:v>Using a general holiday booking website (Expedia, Booking.com, Lastminute.com et </c:v>
              </c:pt>
              <c:pt idx="2">
                <c:v>With a travel company or agent </c:v>
              </c:pt>
              <c:pt idx="3">
                <c:v>Via a home sharing or owners letting site (e.g. Air BnB) </c:v>
              </c:pt>
              <c:pt idx="4">
                <c:v>Other - Please state </c:v>
              </c:pt>
            </c:strLit>
          </c:cat>
          <c:val>
            <c:numLit>
              <c:formatCode>General</c:formatCode>
              <c:ptCount val="5"/>
              <c:pt idx="0">
                <c:v>61.5</c:v>
              </c:pt>
              <c:pt idx="1">
                <c:v>44.5</c:v>
              </c:pt>
              <c:pt idx="2">
                <c:v>56.5</c:v>
              </c:pt>
              <c:pt idx="3">
                <c:v>18.899999999999999</c:v>
              </c:pt>
              <c:pt idx="4">
                <c:v>10.9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A-1643-40F5-9F53-CC72C2908C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09744128"/>
        <c:axId val="109745664"/>
      </c:barChart>
      <c:catAx>
        <c:axId val="109744128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09745664"/>
        <c:crosses val="autoZero"/>
        <c:auto val="1"/>
        <c:lblAlgn val="ctr"/>
        <c:lblOffset val="100"/>
        <c:noMultiLvlLbl val="1"/>
      </c:catAx>
      <c:valAx>
        <c:axId val="109745664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r>
                  <a:rPr lang="en-US" sz="1200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09744128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AA6-49B2-A8EC-A2E5E87A776E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AA6-49B2-A8EC-A2E5E87A776E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AA6-49B2-A8EC-A2E5E87A776E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AA6-49B2-A8EC-A2E5E87A776E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BAA6-49B2-A8EC-A2E5E87A776E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BAA6-49B2-A8EC-A2E5E87A776E}"/>
              </c:ext>
            </c:extLst>
          </c:dPt>
          <c:dPt>
            <c:idx val="6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BAA6-49B2-A8EC-A2E5E87A776E}"/>
              </c:ext>
            </c:extLst>
          </c:dPt>
          <c:dPt>
            <c:idx val="7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BAA6-49B2-A8EC-A2E5E87A776E}"/>
              </c:ext>
            </c:extLst>
          </c:dPt>
          <c:dPt>
            <c:idx val="8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BAA6-49B2-A8EC-A2E5E87A776E}"/>
              </c:ext>
            </c:extLst>
          </c:dPt>
          <c:dPt>
            <c:idx val="9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BAA6-49B2-A8EC-A2E5E87A776E}"/>
              </c:ext>
            </c:extLst>
          </c:dPt>
          <c:dPt>
            <c:idx val="10"/>
            <c:invertIfNegative val="1"/>
            <c:bubble3D val="0"/>
            <c:spPr>
              <a:solidFill>
                <a:srgbClr val="625F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BAA6-49B2-A8EC-A2E5E87A776E}"/>
              </c:ext>
            </c:extLst>
          </c:dPt>
          <c:dPt>
            <c:idx val="11"/>
            <c:invertIfNegative val="1"/>
            <c:bubble3D val="0"/>
            <c:spPr>
              <a:solidFill>
                <a:srgbClr val="43485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BAA6-49B2-A8EC-A2E5E87A776E}"/>
              </c:ext>
            </c:extLst>
          </c:dPt>
          <c:dPt>
            <c:idx val="12"/>
            <c:invertIfNegative val="1"/>
            <c:bubble3D val="0"/>
            <c:spPr>
              <a:solidFill>
                <a:srgbClr val="10A54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BAA6-49B2-A8EC-A2E5E87A776E}"/>
              </c:ext>
            </c:extLst>
          </c:dPt>
          <c:dPt>
            <c:idx val="13"/>
            <c:invertIfNegative val="1"/>
            <c:bubble3D val="0"/>
            <c:spPr>
              <a:solidFill>
                <a:srgbClr val="E0762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BAA6-49B2-A8EC-A2E5E87A776E}"/>
              </c:ext>
            </c:extLst>
          </c:dPt>
          <c:dPt>
            <c:idx val="14"/>
            <c:invertIfNegative val="1"/>
            <c:bubble3D val="0"/>
            <c:spPr>
              <a:solidFill>
                <a:srgbClr val="A5314E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BAA6-49B2-A8EC-A2E5E87A776E}"/>
              </c:ext>
            </c:extLst>
          </c:dPt>
          <c:dPt>
            <c:idx val="15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BAA6-49B2-A8EC-A2E5E87A776E}"/>
              </c:ext>
            </c:extLst>
          </c:dPt>
          <c:dPt>
            <c:idx val="16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BAA6-49B2-A8EC-A2E5E87A776E}"/>
              </c:ext>
            </c:extLst>
          </c:dPt>
          <c:dPt>
            <c:idx val="17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BAA6-49B2-A8EC-A2E5E87A776E}"/>
              </c:ext>
            </c:extLst>
          </c:dPt>
          <c:dPt>
            <c:idx val="18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BAA6-49B2-A8EC-A2E5E87A776E}"/>
              </c:ext>
            </c:extLst>
          </c:dPt>
          <c:cat>
            <c:strLit>
              <c:ptCount val="19"/>
              <c:pt idx="0">
                <c:v>Knowledge &amp; expertise </c:v>
              </c:pt>
              <c:pt idx="1">
                <c:v>Ease of booking </c:v>
              </c:pt>
              <c:pt idx="2">
                <c:v>Saves me time </c:v>
              </c:pt>
              <c:pt idx="3">
                <c:v>They specialise in the holiday I want </c:v>
              </c:pt>
              <c:pt idx="4">
                <c:v>Choice of products </c:v>
              </c:pt>
              <c:pt idx="5">
                <c:v>Personal Service </c:v>
              </c:pt>
              <c:pt idx="6">
                <c:v>Licensed member of a travel association </c:v>
              </c:pt>
              <c:pt idx="7">
                <c:v>Price </c:v>
              </c:pt>
              <c:pt idx="8">
                <c:v>If there's a problem, they will help me </c:v>
              </c:pt>
              <c:pt idx="9">
                <c:v>Company reputation </c:v>
              </c:pt>
              <c:pt idx="10">
                <c:v>Fully bonded </c:v>
              </c:pt>
              <c:pt idx="11">
                <c:v>Extra value </c:v>
              </c:pt>
              <c:pt idx="12">
                <c:v>Recommended </c:v>
              </c:pt>
              <c:pt idx="13">
                <c:v>Independent </c:v>
              </c:pt>
              <c:pt idx="14">
                <c:v>Previous good experience </c:v>
              </c:pt>
              <c:pt idx="15">
                <c:v>Their sustainable tourism practices </c:v>
              </c:pt>
              <c:pt idx="16">
                <c:v>Reassurance and peace of mind </c:v>
              </c:pt>
              <c:pt idx="17">
                <c:v>Value for money </c:v>
              </c:pt>
              <c:pt idx="18">
                <c:v>Experiences I can't access/book myself </c:v>
              </c:pt>
            </c:strLit>
          </c:cat>
          <c:val>
            <c:numLit>
              <c:formatCode>General</c:formatCode>
              <c:ptCount val="19"/>
              <c:pt idx="0">
                <c:v>57.2</c:v>
              </c:pt>
              <c:pt idx="1">
                <c:v>21.7</c:v>
              </c:pt>
              <c:pt idx="2">
                <c:v>7.2</c:v>
              </c:pt>
              <c:pt idx="3">
                <c:v>53</c:v>
              </c:pt>
              <c:pt idx="4">
                <c:v>8.1</c:v>
              </c:pt>
              <c:pt idx="5">
                <c:v>20.399999999999999</c:v>
              </c:pt>
              <c:pt idx="6">
                <c:v>10.8</c:v>
              </c:pt>
              <c:pt idx="7">
                <c:v>14.7</c:v>
              </c:pt>
              <c:pt idx="8">
                <c:v>13.8</c:v>
              </c:pt>
              <c:pt idx="9">
                <c:v>10</c:v>
              </c:pt>
              <c:pt idx="10">
                <c:v>7.7</c:v>
              </c:pt>
              <c:pt idx="11">
                <c:v>0.9</c:v>
              </c:pt>
              <c:pt idx="12">
                <c:v>3.8</c:v>
              </c:pt>
              <c:pt idx="13">
                <c:v>1.8</c:v>
              </c:pt>
              <c:pt idx="14">
                <c:v>31.2</c:v>
              </c:pt>
              <c:pt idx="15">
                <c:v>2.6</c:v>
              </c:pt>
              <c:pt idx="16">
                <c:v>5.9</c:v>
              </c:pt>
              <c:pt idx="17">
                <c:v>12.1</c:v>
              </c:pt>
              <c:pt idx="18">
                <c:v>11.8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6-BAA6-49B2-A8EC-A2E5E87A77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9946624"/>
        <c:axId val="159948160"/>
      </c:barChart>
      <c:catAx>
        <c:axId val="159946624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ru-RU"/>
          </a:p>
        </c:txPr>
        <c:crossAx val="159948160"/>
        <c:crosses val="autoZero"/>
        <c:auto val="1"/>
        <c:lblAlgn val="ctr"/>
        <c:lblOffset val="100"/>
        <c:noMultiLvlLbl val="1"/>
      </c:catAx>
      <c:valAx>
        <c:axId val="15994816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n-US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>
            <c:manualLayout>
              <c:xMode val="edge"/>
              <c:yMode val="edge"/>
              <c:x val="7.1585267290151258E-2"/>
              <c:y val="0.20240308110398725"/>
            </c:manualLayout>
          </c:layout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>
                <a:solidFill>
                  <a:srgbClr val="002060"/>
                </a:solidFill>
              </a:defRPr>
            </a:pPr>
            <a:endParaRPr lang="ru-RU"/>
          </a:p>
        </c:txPr>
        <c:crossAx val="159946624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DEF6-4068-9604-B425D7F3EFBD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DEF6-4068-9604-B425D7F3EFBD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DEF6-4068-9604-B425D7F3EFBD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DEF6-4068-9604-B425D7F3EFBD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DEF6-4068-9604-B425D7F3EFBD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DEF6-4068-9604-B425D7F3EFBD}"/>
              </c:ext>
            </c:extLst>
          </c:dPt>
          <c:dPt>
            <c:idx val="6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DEF6-4068-9604-B425D7F3EFBD}"/>
              </c:ext>
            </c:extLst>
          </c:dPt>
          <c:dPt>
            <c:idx val="7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DEF6-4068-9604-B425D7F3EFBD}"/>
              </c:ext>
            </c:extLst>
          </c:dPt>
          <c:cat>
            <c:strLit>
              <c:ptCount val="8"/>
              <c:pt idx="0">
                <c:v>Customer magazine </c:v>
              </c:pt>
              <c:pt idx="1">
                <c:v>Email </c:v>
              </c:pt>
              <c:pt idx="2">
                <c:v>Mail (in the post) </c:v>
              </c:pt>
              <c:pt idx="3">
                <c:v>Text message to my mobile phone </c:v>
              </c:pt>
              <c:pt idx="4">
                <c:v>Brochure </c:v>
              </c:pt>
              <c:pt idx="5">
                <c:v>Social media, Facebook, Twitter, etc. </c:v>
              </c:pt>
              <c:pt idx="6">
                <c:v>Telephone </c:v>
              </c:pt>
              <c:pt idx="7">
                <c:v>Other - Please specify </c:v>
              </c:pt>
            </c:strLit>
          </c:cat>
          <c:val>
            <c:numLit>
              <c:formatCode>General</c:formatCode>
              <c:ptCount val="8"/>
              <c:pt idx="0">
                <c:v>23.1</c:v>
              </c:pt>
              <c:pt idx="1">
                <c:v>81.099999999999994</c:v>
              </c:pt>
              <c:pt idx="2">
                <c:v>26.5</c:v>
              </c:pt>
              <c:pt idx="3">
                <c:v>1.7</c:v>
              </c:pt>
              <c:pt idx="4">
                <c:v>46.6</c:v>
              </c:pt>
              <c:pt idx="5">
                <c:v>12.1</c:v>
              </c:pt>
              <c:pt idx="6">
                <c:v>1</c:v>
              </c:pt>
              <c:pt idx="7">
                <c:v>2.9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0-DEF6-4068-9604-B425D7F3EFB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313216"/>
        <c:axId val="152315008"/>
      </c:barChart>
      <c:catAx>
        <c:axId val="15231321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2315008"/>
        <c:crosses val="autoZero"/>
        <c:auto val="1"/>
        <c:lblAlgn val="ctr"/>
        <c:lblOffset val="100"/>
        <c:noMultiLvlLbl val="1"/>
      </c:catAx>
      <c:valAx>
        <c:axId val="15231500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 sz="1200"/>
                </a:pPr>
                <a:r>
                  <a:rPr lang="en-US" sz="1200" dirty="0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2313216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419320203609811"/>
          <c:y val="4.1601904064262167E-2"/>
          <c:w val="0.86578716974545133"/>
          <c:h val="0.58483923832429341"/>
        </c:manualLayout>
      </c:layout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1B1F-4CFC-94F3-82209FCE23C8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1B1F-4CFC-94F3-82209FCE23C8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1B1F-4CFC-94F3-82209FCE23C8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1B1F-4CFC-94F3-82209FCE23C8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1B1F-4CFC-94F3-82209FCE23C8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1B1F-4CFC-94F3-82209FCE23C8}"/>
              </c:ext>
            </c:extLst>
          </c:dPt>
          <c:dPt>
            <c:idx val="6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1B1F-4CFC-94F3-82209FCE23C8}"/>
              </c:ext>
            </c:extLst>
          </c:dPt>
          <c:dPt>
            <c:idx val="7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1B1F-4CFC-94F3-82209FCE23C8}"/>
              </c:ext>
            </c:extLst>
          </c:dPt>
          <c:dPt>
            <c:idx val="8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1B1F-4CFC-94F3-82209FCE23C8}"/>
              </c:ext>
            </c:extLst>
          </c:dPt>
          <c:dPt>
            <c:idx val="9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1B1F-4CFC-94F3-82209FCE23C8}"/>
              </c:ext>
            </c:extLst>
          </c:dPt>
          <c:dPt>
            <c:idx val="10"/>
            <c:invertIfNegative val="1"/>
            <c:bubble3D val="0"/>
            <c:spPr>
              <a:solidFill>
                <a:srgbClr val="625F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1B1F-4CFC-94F3-82209FCE23C8}"/>
              </c:ext>
            </c:extLst>
          </c:dPt>
          <c:dPt>
            <c:idx val="11"/>
            <c:invertIfNegative val="1"/>
            <c:bubble3D val="0"/>
            <c:spPr>
              <a:solidFill>
                <a:srgbClr val="43485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1B1F-4CFC-94F3-82209FCE23C8}"/>
              </c:ext>
            </c:extLst>
          </c:dPt>
          <c:dPt>
            <c:idx val="12"/>
            <c:invertIfNegative val="1"/>
            <c:bubble3D val="0"/>
            <c:spPr>
              <a:solidFill>
                <a:srgbClr val="10A54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1B1F-4CFC-94F3-82209FCE23C8}"/>
              </c:ext>
            </c:extLst>
          </c:dPt>
          <c:dPt>
            <c:idx val="13"/>
            <c:invertIfNegative val="1"/>
            <c:bubble3D val="0"/>
            <c:spPr>
              <a:solidFill>
                <a:srgbClr val="E0762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1B1F-4CFC-94F3-82209FCE23C8}"/>
              </c:ext>
            </c:extLst>
          </c:dPt>
          <c:dPt>
            <c:idx val="14"/>
            <c:invertIfNegative val="1"/>
            <c:bubble3D val="0"/>
            <c:spPr>
              <a:solidFill>
                <a:srgbClr val="A5314E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1B1F-4CFC-94F3-82209FCE23C8}"/>
              </c:ext>
            </c:extLst>
          </c:dPt>
          <c:dPt>
            <c:idx val="15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1B1F-4CFC-94F3-82209FCE23C8}"/>
              </c:ext>
            </c:extLst>
          </c:dPt>
          <c:dPt>
            <c:idx val="16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1B1F-4CFC-94F3-82209FCE23C8}"/>
              </c:ext>
            </c:extLst>
          </c:dPt>
          <c:dPt>
            <c:idx val="17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1B1F-4CFC-94F3-82209FCE23C8}"/>
              </c:ext>
            </c:extLst>
          </c:dPt>
          <c:dPt>
            <c:idx val="18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1B1F-4CFC-94F3-82209FCE23C8}"/>
              </c:ext>
            </c:extLst>
          </c:dPt>
          <c:dPt>
            <c:idx val="19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1B1F-4CFC-94F3-82209FCE23C8}"/>
              </c:ext>
            </c:extLst>
          </c:dPt>
          <c:dPt>
            <c:idx val="20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1B1F-4CFC-94F3-82209FCE23C8}"/>
              </c:ext>
            </c:extLst>
          </c:dPt>
          <c:dPt>
            <c:idx val="21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B-1B1F-4CFC-94F3-82209FCE23C8}"/>
              </c:ext>
            </c:extLst>
          </c:dPt>
          <c:dPt>
            <c:idx val="22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D-1B1F-4CFC-94F3-82209FCE23C8}"/>
              </c:ext>
            </c:extLst>
          </c:dPt>
          <c:dPt>
            <c:idx val="23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F-1B1F-4CFC-94F3-82209FCE23C8}"/>
              </c:ext>
            </c:extLst>
          </c:dPt>
          <c:dPt>
            <c:idx val="24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1-1B1F-4CFC-94F3-82209FCE23C8}"/>
              </c:ext>
            </c:extLst>
          </c:dPt>
          <c:dPt>
            <c:idx val="25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3-1B1F-4CFC-94F3-82209FCE23C8}"/>
              </c:ext>
            </c:extLst>
          </c:dPt>
          <c:dPt>
            <c:idx val="26"/>
            <c:invertIfNegative val="1"/>
            <c:bubble3D val="0"/>
            <c:spPr>
              <a:solidFill>
                <a:srgbClr val="625F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35-1B1F-4CFC-94F3-82209FCE23C8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39,5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1B1F-4CFC-94F3-82209FCE23C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1B1F-4CFC-94F3-82209FCE23C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6,3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1B1F-4CFC-94F3-82209FCE23C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12,2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1B1F-4CFC-94F3-82209FCE23C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19,6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1B1F-4CFC-94F3-82209FCE23C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66,3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1B1F-4CFC-94F3-82209FCE23C8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14,2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1B1F-4CFC-94F3-82209FCE23C8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6,4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1B1F-4CFC-94F3-82209FCE23C8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1B1F-4CFC-94F3-82209FCE23C8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29,9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1B1F-4CFC-94F3-82209FCE23C8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1B1F-4CFC-94F3-82209FCE23C8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1B1F-4CFC-94F3-82209FCE23C8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14,2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1B1F-4CFC-94F3-82209FCE23C8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1B1F-4CFC-94F3-82209FCE23C8}"/>
                </c:ext>
              </c:extLst>
            </c:dLbl>
            <c:dLbl>
              <c:idx val="14"/>
              <c:layout>
                <c:manualLayout>
                  <c:x val="0"/>
                  <c:y val="1.5875535799333228E-2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23,1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1B1F-4CFC-94F3-82209FCE23C8}"/>
                </c:ext>
              </c:extLst>
            </c:dLbl>
            <c:dLbl>
              <c:idx val="1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24,5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1B1F-4CFC-94F3-82209FCE23C8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31,8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1B1F-4CFC-94F3-82209FCE23C8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11,9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3-1B1F-4CFC-94F3-82209FCE23C8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5-1B1F-4CFC-94F3-82209FCE23C8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11,6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7-1B1F-4CFC-94F3-82209FCE23C8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7,3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9-1B1F-4CFC-94F3-82209FCE23C8}"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61,4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B-1B1F-4CFC-94F3-82209FCE23C8}"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17,2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D-1B1F-4CFC-94F3-82209FCE23C8}"/>
                </c:ext>
              </c:extLst>
            </c:dLbl>
            <c:dLbl>
              <c:idx val="2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56,4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F-1B1F-4CFC-94F3-82209FCE23C8}"/>
                </c:ext>
              </c:extLst>
            </c:dLbl>
            <c:dLbl>
              <c:idx val="2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26,3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1-1B1F-4CFC-94F3-82209FCE23C8}"/>
                </c:ext>
              </c:extLst>
            </c:dLbl>
            <c:dLbl>
              <c:idx val="2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11,1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3-1B1F-4CFC-94F3-82209FCE23C8}"/>
                </c:ext>
              </c:extLst>
            </c:dLbl>
            <c:dLbl>
              <c:idx val="26"/>
              <c:layout>
                <c:manualLayout>
                  <c:x val="9.236808682599993E-3"/>
                  <c:y val="-5.8209625488327636E-17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12,2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35-1B1F-4CFC-94F3-82209FCE23C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7"/>
              <c:pt idx="0">
                <c:v>Beach </c:v>
              </c:pt>
              <c:pt idx="1">
                <c:v>Cities </c:v>
              </c:pt>
              <c:pt idx="2">
                <c:v>Climbing </c:v>
              </c:pt>
              <c:pt idx="3">
                <c:v>Cooking </c:v>
              </c:pt>
              <c:pt idx="4">
                <c:v>Cruising </c:v>
              </c:pt>
              <c:pt idx="5">
                <c:v>Culture, arts and history </c:v>
              </c:pt>
              <c:pt idx="6">
                <c:v>Cycling </c:v>
              </c:pt>
              <c:pt idx="7">
                <c:v>Diving </c:v>
              </c:pt>
              <c:pt idx="8">
                <c:v>Gardens </c:v>
              </c:pt>
              <c:pt idx="9">
                <c:v>Gastronomy and wine </c:v>
              </c:pt>
              <c:pt idx="10">
                <c:v>Golfing </c:v>
              </c:pt>
              <c:pt idx="11">
                <c:v>Horse riding </c:v>
              </c:pt>
              <c:pt idx="12">
                <c:v>Music </c:v>
              </c:pt>
              <c:pt idx="13">
                <c:v>Painting </c:v>
              </c:pt>
              <c:pt idx="14">
                <c:v>Photography </c:v>
              </c:pt>
              <c:pt idx="15">
                <c:v>Rail </c:v>
              </c:pt>
              <c:pt idx="16">
                <c:v>Safaris </c:v>
              </c:pt>
              <c:pt idx="17">
                <c:v>Sailing and boating </c:v>
              </c:pt>
              <c:pt idx="18">
                <c:v>Singing </c:v>
              </c:pt>
              <c:pt idx="19">
                <c:v>Skiing/wintersports </c:v>
              </c:pt>
              <c:pt idx="20">
                <c:v>Sports </c:v>
              </c:pt>
              <c:pt idx="21">
                <c:v>Walking </c:v>
              </c:pt>
              <c:pt idx="22">
                <c:v>Wellness and spa </c:v>
              </c:pt>
              <c:pt idx="23">
                <c:v>Wildlife </c:v>
              </c:pt>
              <c:pt idx="24">
                <c:v>Trekking </c:v>
              </c:pt>
              <c:pt idx="25">
                <c:v>Pilgrimages </c:v>
              </c:pt>
              <c:pt idx="26">
                <c:v>Learning/improving a skill </c:v>
              </c:pt>
            </c:strLit>
          </c:cat>
          <c:val>
            <c:numLit>
              <c:formatCode>General</c:formatCode>
              <c:ptCount val="27"/>
              <c:pt idx="0">
                <c:v>39.5</c:v>
              </c:pt>
              <c:pt idx="1">
                <c:v>65</c:v>
              </c:pt>
              <c:pt idx="2">
                <c:v>6.3</c:v>
              </c:pt>
              <c:pt idx="3">
                <c:v>12.2</c:v>
              </c:pt>
              <c:pt idx="4">
                <c:v>19.600000000000001</c:v>
              </c:pt>
              <c:pt idx="5">
                <c:v>66.3</c:v>
              </c:pt>
              <c:pt idx="6">
                <c:v>14.2</c:v>
              </c:pt>
              <c:pt idx="7">
                <c:v>6.4</c:v>
              </c:pt>
              <c:pt idx="8">
                <c:v>33</c:v>
              </c:pt>
              <c:pt idx="9">
                <c:v>29.9</c:v>
              </c:pt>
              <c:pt idx="10">
                <c:v>3.8</c:v>
              </c:pt>
              <c:pt idx="11">
                <c:v>4.5999999999999996</c:v>
              </c:pt>
              <c:pt idx="12">
                <c:v>14.2</c:v>
              </c:pt>
              <c:pt idx="13">
                <c:v>5.0999999999999996</c:v>
              </c:pt>
              <c:pt idx="14">
                <c:v>23.1</c:v>
              </c:pt>
              <c:pt idx="15">
                <c:v>24.5</c:v>
              </c:pt>
              <c:pt idx="16">
                <c:v>31.8</c:v>
              </c:pt>
              <c:pt idx="17">
                <c:v>11.9</c:v>
              </c:pt>
              <c:pt idx="18">
                <c:v>3.5</c:v>
              </c:pt>
              <c:pt idx="19">
                <c:v>11.6</c:v>
              </c:pt>
              <c:pt idx="20">
                <c:v>7.3</c:v>
              </c:pt>
              <c:pt idx="21">
                <c:v>61.4</c:v>
              </c:pt>
              <c:pt idx="22">
                <c:v>17.2</c:v>
              </c:pt>
              <c:pt idx="23">
                <c:v>56.4</c:v>
              </c:pt>
              <c:pt idx="24">
                <c:v>26.3</c:v>
              </c:pt>
              <c:pt idx="25">
                <c:v>11.1</c:v>
              </c:pt>
              <c:pt idx="26">
                <c:v>12.2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36-1B1F-4CFC-94F3-82209FCE23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394368"/>
        <c:axId val="154218880"/>
      </c:barChart>
      <c:catAx>
        <c:axId val="152394368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4218880"/>
        <c:crosses val="autoZero"/>
        <c:auto val="1"/>
        <c:lblAlgn val="ctr"/>
        <c:lblOffset val="100"/>
        <c:noMultiLvlLbl val="1"/>
      </c:catAx>
      <c:valAx>
        <c:axId val="154218880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en-US">
                    <a:solidFill>
                      <a:schemeClr val="bg1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ru-RU"/>
          </a:p>
        </c:txPr>
        <c:crossAx val="152394368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4AC9-45C5-B8D2-1DC9C0DA0087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4AC9-45C5-B8D2-1DC9C0DA0087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4AC9-45C5-B8D2-1DC9C0DA0087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4AC9-45C5-B8D2-1DC9C0DA0087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4AC9-45C5-B8D2-1DC9C0DA0087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4AC9-45C5-B8D2-1DC9C0DA0087}"/>
              </c:ext>
            </c:extLst>
          </c:dPt>
          <c:dPt>
            <c:idx val="6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4AC9-45C5-B8D2-1DC9C0DA0087}"/>
              </c:ext>
            </c:extLst>
          </c:dPt>
          <c:dPt>
            <c:idx val="7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4AC9-45C5-B8D2-1DC9C0DA0087}"/>
              </c:ext>
            </c:extLst>
          </c:dPt>
          <c:dPt>
            <c:idx val="8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4AC9-45C5-B8D2-1DC9C0DA0087}"/>
              </c:ext>
            </c:extLst>
          </c:dPt>
          <c:dPt>
            <c:idx val="9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4AC9-45C5-B8D2-1DC9C0DA0087}"/>
              </c:ext>
            </c:extLst>
          </c:dPt>
          <c:dPt>
            <c:idx val="10"/>
            <c:invertIfNegative val="1"/>
            <c:bubble3D val="0"/>
            <c:spPr>
              <a:solidFill>
                <a:srgbClr val="625F9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5-4AC9-45C5-B8D2-1DC9C0DA0087}"/>
              </c:ext>
            </c:extLst>
          </c:dPt>
          <c:dPt>
            <c:idx val="11"/>
            <c:invertIfNegative val="1"/>
            <c:bubble3D val="0"/>
            <c:spPr>
              <a:solidFill>
                <a:srgbClr val="43485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7-4AC9-45C5-B8D2-1DC9C0DA0087}"/>
              </c:ext>
            </c:extLst>
          </c:dPt>
          <c:dPt>
            <c:idx val="12"/>
            <c:invertIfNegative val="1"/>
            <c:bubble3D val="0"/>
            <c:spPr>
              <a:solidFill>
                <a:srgbClr val="10A544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9-4AC9-45C5-B8D2-1DC9C0DA0087}"/>
              </c:ext>
            </c:extLst>
          </c:dPt>
          <c:dPt>
            <c:idx val="13"/>
            <c:invertIfNegative val="1"/>
            <c:bubble3D val="0"/>
            <c:spPr>
              <a:solidFill>
                <a:srgbClr val="E0762A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B-4AC9-45C5-B8D2-1DC9C0DA0087}"/>
              </c:ext>
            </c:extLst>
          </c:dPt>
          <c:dPt>
            <c:idx val="14"/>
            <c:invertIfNegative val="1"/>
            <c:bubble3D val="0"/>
            <c:spPr>
              <a:solidFill>
                <a:srgbClr val="A5314E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D-4AC9-45C5-B8D2-1DC9C0DA0087}"/>
              </c:ext>
            </c:extLst>
          </c:dPt>
          <c:dPt>
            <c:idx val="15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F-4AC9-45C5-B8D2-1DC9C0DA0087}"/>
              </c:ext>
            </c:extLst>
          </c:dPt>
          <c:dPt>
            <c:idx val="16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1-4AC9-45C5-B8D2-1DC9C0DA0087}"/>
              </c:ext>
            </c:extLst>
          </c:dPt>
          <c:dPt>
            <c:idx val="17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3-4AC9-45C5-B8D2-1DC9C0DA0087}"/>
              </c:ext>
            </c:extLst>
          </c:dPt>
          <c:dPt>
            <c:idx val="18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5-4AC9-45C5-B8D2-1DC9C0DA0087}"/>
              </c:ext>
            </c:extLst>
          </c:dPt>
          <c:dPt>
            <c:idx val="19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7-4AC9-45C5-B8D2-1DC9C0DA0087}"/>
              </c:ext>
            </c:extLst>
          </c:dPt>
          <c:dPt>
            <c:idx val="20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29-4AC9-45C5-B8D2-1DC9C0DA0087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15,9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4AC9-45C5-B8D2-1DC9C0DA0087}"/>
                </c:ext>
              </c:extLst>
            </c:dLbl>
            <c:dLbl>
              <c:idx val="1"/>
              <c:layout>
                <c:manualLayout>
                  <c:x val="-2.3092021706500191E-3"/>
                  <c:y val="3.1751071598666455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4AC9-45C5-B8D2-1DC9C0DA0087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44,3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4AC9-45C5-B8D2-1DC9C0DA0087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14,9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4AC9-45C5-B8D2-1DC9C0DA0087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24,8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4AC9-45C5-B8D2-1DC9C0DA0087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27,2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4AC9-45C5-B8D2-1DC9C0DA0087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54,8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4AC9-45C5-B8D2-1DC9C0DA0087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21,9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4AC9-45C5-B8D2-1DC9C0DA0087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5,7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4AC9-45C5-B8D2-1DC9C0DA0087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24,1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4AC9-45C5-B8D2-1DC9C0DA0087}"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29,8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5-4AC9-45C5-B8D2-1DC9C0DA0087}"/>
                </c:ext>
              </c:extLst>
            </c:dLbl>
            <c:dLbl>
              <c:idx val="1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49,6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7-4AC9-45C5-B8D2-1DC9C0DA0087}"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29,5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9-4AC9-45C5-B8D2-1DC9C0DA0087}"/>
                </c:ext>
              </c:extLst>
            </c:dLbl>
            <c:dLbl>
              <c:idx val="1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20,9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B-4AC9-45C5-B8D2-1DC9C0DA0087}"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17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D-4AC9-45C5-B8D2-1DC9C0DA0087}"/>
                </c:ext>
              </c:extLst>
            </c:dLbl>
            <c:dLbl>
              <c:idx val="15"/>
              <c:layout>
                <c:manualLayout>
                  <c:x val="-4.6183134278287956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9,6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layout>
                    <c:manualLayout>
                      <c:w val="0.1742869429163405"/>
                      <c:h val="4.8277629369991235E-2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F-4AC9-45C5-B8D2-1DC9C0DA0087}"/>
                </c:ext>
              </c:extLst>
            </c:dLbl>
            <c:dLbl>
              <c:idx val="1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35,9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1-4AC9-45C5-B8D2-1DC9C0DA0087}"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7,9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3-4AC9-45C5-B8D2-1DC9C0DA0087}"/>
                </c:ext>
              </c:extLst>
            </c:dLbl>
            <c:dLbl>
              <c:idx val="18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24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5-4AC9-45C5-B8D2-1DC9C0DA0087}"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7-4AC9-45C5-B8D2-1DC9C0DA0087}"/>
                </c:ext>
              </c:extLst>
            </c:dLbl>
            <c:dLbl>
              <c:idx val="2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29-4AC9-45C5-B8D2-1DC9C0DA008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chemeClr val="bg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21"/>
              <c:pt idx="0">
                <c:v>Camping holidays </c:v>
              </c:pt>
              <c:pt idx="1">
                <c:v>Travel for people with reduced mobility </c:v>
              </c:pt>
              <c:pt idx="2">
                <c:v>Escorted group travel </c:v>
              </c:pt>
              <c:pt idx="3">
                <c:v>Family holidays </c:v>
              </c:pt>
              <c:pt idx="4">
                <c:v>Fly-drive and touring holidays </c:v>
              </c:pt>
              <c:pt idx="5">
                <c:v>Hotel holidays </c:v>
              </c:pt>
              <c:pt idx="6">
                <c:v>Independent travel </c:v>
              </c:pt>
              <c:pt idx="7">
                <c:v>Luxury holidays </c:v>
              </c:pt>
              <c:pt idx="8">
                <c:v>Mobile home holidays </c:v>
              </c:pt>
              <c:pt idx="9">
                <c:v>Overland travel </c:v>
              </c:pt>
              <c:pt idx="10">
                <c:v>Self-catering holidays </c:v>
              </c:pt>
              <c:pt idx="11">
                <c:v>Short breaks </c:v>
              </c:pt>
              <c:pt idx="12">
                <c:v>Tailor-made holidays </c:v>
              </c:pt>
              <c:pt idx="13">
                <c:v>Travelling solo </c:v>
              </c:pt>
              <c:pt idx="14">
                <c:v>Villa holidays </c:v>
              </c:pt>
              <c:pt idx="15">
                <c:v>Volunteering </c:v>
              </c:pt>
              <c:pt idx="16">
                <c:v>All inclusive </c:v>
              </c:pt>
              <c:pt idx="17">
                <c:v>Coach touring </c:v>
              </c:pt>
              <c:pt idx="18">
                <c:v>Expert led study tours </c:v>
              </c:pt>
              <c:pt idx="19">
                <c:v>Charity challenges </c:v>
              </c:pt>
              <c:pt idx="20">
                <c:v>All Others</c:v>
              </c:pt>
            </c:strLit>
          </c:cat>
          <c:val>
            <c:numLit>
              <c:formatCode>General</c:formatCode>
              <c:ptCount val="21"/>
              <c:pt idx="0">
                <c:v>15.9</c:v>
              </c:pt>
              <c:pt idx="1">
                <c:v>3</c:v>
              </c:pt>
              <c:pt idx="2">
                <c:v>44.3</c:v>
              </c:pt>
              <c:pt idx="3">
                <c:v>14.9</c:v>
              </c:pt>
              <c:pt idx="4">
                <c:v>24.8</c:v>
              </c:pt>
              <c:pt idx="5">
                <c:v>27.2</c:v>
              </c:pt>
              <c:pt idx="6">
                <c:v>54.8</c:v>
              </c:pt>
              <c:pt idx="7">
                <c:v>21.9</c:v>
              </c:pt>
              <c:pt idx="8">
                <c:v>5.7</c:v>
              </c:pt>
              <c:pt idx="9">
                <c:v>24.1</c:v>
              </c:pt>
              <c:pt idx="10">
                <c:v>29.8</c:v>
              </c:pt>
              <c:pt idx="11">
                <c:v>49.6</c:v>
              </c:pt>
              <c:pt idx="12">
                <c:v>29.5</c:v>
              </c:pt>
              <c:pt idx="13">
                <c:v>20.9</c:v>
              </c:pt>
              <c:pt idx="14">
                <c:v>17</c:v>
              </c:pt>
              <c:pt idx="15">
                <c:v>9.6</c:v>
              </c:pt>
              <c:pt idx="16">
                <c:v>35.9</c:v>
              </c:pt>
              <c:pt idx="17">
                <c:v>7.9</c:v>
              </c:pt>
              <c:pt idx="18">
                <c:v>24</c:v>
              </c:pt>
              <c:pt idx="19">
                <c:v>5.2</c:v>
              </c:pt>
              <c:pt idx="20">
                <c:v>1.5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2A-4AC9-45C5-B8D2-1DC9C0DA00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4278912"/>
        <c:axId val="154288896"/>
      </c:barChart>
      <c:catAx>
        <c:axId val="154278912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 i="0">
                <a:solidFill>
                  <a:schemeClr val="bg1"/>
                </a:solidFill>
              </a:defRPr>
            </a:pPr>
            <a:endParaRPr lang="ru-RU"/>
          </a:p>
        </c:txPr>
        <c:crossAx val="154288896"/>
        <c:crosses val="autoZero"/>
        <c:auto val="1"/>
        <c:lblAlgn val="ctr"/>
        <c:lblOffset val="100"/>
        <c:noMultiLvlLbl val="1"/>
      </c:catAx>
      <c:valAx>
        <c:axId val="154288896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chemeClr val="bg1"/>
                </a:solidFill>
              </a:defRPr>
            </a:pPr>
            <a:endParaRPr lang="ru-RU"/>
          </a:p>
        </c:txPr>
        <c:crossAx val="154278912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0"/>
          <c:w val="0.99770776855572174"/>
          <c:h val="0.86505698738617998"/>
        </c:manualLayout>
      </c:layout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75"/>
        <c:axId val="71303936"/>
        <c:axId val="71305472"/>
      </c:barChart>
      <c:catAx>
        <c:axId val="71303936"/>
        <c:scaling>
          <c:orientation val="minMax"/>
        </c:scaling>
        <c:delete val="0"/>
        <c:axPos val="b"/>
        <c:numFmt formatCode=";;" sourceLinked="0"/>
        <c:majorTickMark val="none"/>
        <c:minorTickMark val="none"/>
        <c:tickLblPos val="nextTo"/>
        <c:txPr>
          <a:bodyPr/>
          <a:lstStyle/>
          <a:p>
            <a:pPr>
              <a:defRPr sz="1050" b="1" i="0" u="none" strike="noStrike">
                <a:solidFill>
                  <a:srgbClr val="002060"/>
                </a:solidFill>
                <a:latin typeface="Calibri"/>
              </a:defRPr>
            </a:pPr>
            <a:endParaRPr lang="ru-RU"/>
          </a:p>
        </c:txPr>
        <c:crossAx val="71305472"/>
        <c:crosses val="autoZero"/>
        <c:auto val="0"/>
        <c:lblAlgn val="ctr"/>
        <c:lblOffset val="100"/>
        <c:noMultiLvlLbl val="0"/>
      </c:catAx>
      <c:valAx>
        <c:axId val="71305472"/>
        <c:scaling>
          <c:orientation val="minMax"/>
        </c:scaling>
        <c:delete val="1"/>
        <c:axPos val="l"/>
        <c:numFmt formatCode=";;" sourceLinked="0"/>
        <c:majorTickMark val="none"/>
        <c:minorTickMark val="none"/>
        <c:tickLblPos val="nextTo"/>
        <c:crossAx val="71303936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0082-400A-8117-15FBFC6D5054}"/>
              </c:ext>
            </c:extLst>
          </c:dPt>
          <c:dPt>
            <c:idx val="1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0082-400A-8117-15FBFC6D5054}"/>
              </c:ext>
            </c:extLst>
          </c:dPt>
          <c:dPt>
            <c:idx val="2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0082-400A-8117-15FBFC6D5054}"/>
              </c:ext>
            </c:extLst>
          </c:dPt>
          <c:dPt>
            <c:idx val="3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0082-400A-8117-15FBFC6D5054}"/>
              </c:ext>
            </c:extLst>
          </c:dPt>
          <c:dPt>
            <c:idx val="4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0082-400A-8117-15FBFC6D5054}"/>
              </c:ext>
            </c:extLst>
          </c:dPt>
          <c:dPt>
            <c:idx val="5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0082-400A-8117-15FBFC6D5054}"/>
              </c:ext>
            </c:extLst>
          </c:dPt>
          <c:dPt>
            <c:idx val="6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0082-400A-8117-15FBFC6D5054}"/>
              </c:ext>
            </c:extLst>
          </c:dPt>
          <c:dPt>
            <c:idx val="7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0082-400A-8117-15FBFC6D5054}"/>
              </c:ext>
            </c:extLst>
          </c:dPt>
          <c:dPt>
            <c:idx val="8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0082-400A-8117-15FBFC6D5054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082-400A-8117-15FBFC6D5054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0,8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082-400A-8117-15FBFC6D5054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10,2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082-400A-8117-15FBFC6D5054}"/>
                </c:ext>
              </c:extLst>
            </c:dLbl>
            <c:dLbl>
              <c:idx val="3"/>
              <c:layout>
                <c:manualLayout>
                  <c:x val="6.9276065119499523E-3"/>
                  <c:y val="-3.1751071598666455E-3"/>
                </c:manualLayout>
              </c:layout>
              <c:tx>
                <c:rich>
                  <a:bodyPr/>
                  <a:lstStyle/>
                  <a:p>
                    <a:r>
                      <a:rPr lang="ru-RU" baseline="0" dirty="0" smtClean="0"/>
                      <a:t>33,1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082-400A-8117-15FBFC6D5054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27,9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0082-400A-8117-15FBFC6D5054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13,6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0082-400A-8117-15FBFC6D5054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6,9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0082-400A-8117-15FBFC6D5054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0082-400A-8117-15FBFC6D5054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0,6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0082-400A-8117-15FBFC6D505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9"/>
              <c:pt idx="0">
                <c:v>Prefer not to say </c:v>
              </c:pt>
              <c:pt idx="1">
                <c:v>85 and over </c:v>
              </c:pt>
              <c:pt idx="2">
                <c:v>75-84 </c:v>
              </c:pt>
              <c:pt idx="3">
                <c:v>65-74 </c:v>
              </c:pt>
              <c:pt idx="4">
                <c:v>55-64 </c:v>
              </c:pt>
              <c:pt idx="5">
                <c:v>45-54 </c:v>
              </c:pt>
              <c:pt idx="6">
                <c:v>35-44 </c:v>
              </c:pt>
              <c:pt idx="7">
                <c:v>25-34 </c:v>
              </c:pt>
              <c:pt idx="8">
                <c:v>18-24 </c:v>
              </c:pt>
            </c:strLit>
          </c:cat>
          <c:val>
            <c:numLit>
              <c:formatCode>General</c:formatCode>
              <c:ptCount val="9"/>
              <c:pt idx="0">
                <c:v>2.8</c:v>
              </c:pt>
              <c:pt idx="1">
                <c:v>0.8</c:v>
              </c:pt>
              <c:pt idx="2">
                <c:v>10.199999999999999</c:v>
              </c:pt>
              <c:pt idx="3">
                <c:v>33.1</c:v>
              </c:pt>
              <c:pt idx="4">
                <c:v>27.9</c:v>
              </c:pt>
              <c:pt idx="5">
                <c:v>13.6</c:v>
              </c:pt>
              <c:pt idx="6">
                <c:v>6.9</c:v>
              </c:pt>
              <c:pt idx="7">
                <c:v>4.0999999999999996</c:v>
              </c:pt>
              <c:pt idx="8">
                <c:v>0.6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2-0082-400A-8117-15FBFC6D505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1410816"/>
        <c:axId val="71412352"/>
      </c:barChart>
      <c:catAx>
        <c:axId val="71410816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71412352"/>
        <c:crosses val="autoZero"/>
        <c:auto val="1"/>
        <c:lblAlgn val="ctr"/>
        <c:lblOffset val="100"/>
        <c:noMultiLvlLbl val="1"/>
      </c:catAx>
      <c:valAx>
        <c:axId val="714123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chemeClr val="bg1"/>
                    </a:solidFill>
                  </a:defRPr>
                </a:pPr>
                <a:r>
                  <a:rPr lang="ru-RU" dirty="0" smtClean="0">
                    <a:solidFill>
                      <a:srgbClr val="002060"/>
                    </a:solidFill>
                  </a:rPr>
                  <a:t>процентов</a:t>
                </a:r>
                <a:endParaRPr lang="en-US" dirty="0">
                  <a:solidFill>
                    <a:srgbClr val="002060"/>
                  </a:solidFill>
                </a:endParaRP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71410816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lvl="0" indent="0" algn="l" fontAlgn="base">
              <a:defRPr/>
            </a:pPr>
            <a:endParaRPr lang="en-US" dirty="0"/>
          </a:p>
        </c:rich>
      </c:tx>
      <c:layout>
        <c:manualLayout>
          <c:xMode val="edge"/>
          <c:yMode val="edge"/>
          <c:x val="0.01"/>
          <c:y val="0.01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"/>
          <c:y val="5.5429219840167562E-2"/>
          <c:w val="0.99866690990586671"/>
          <c:h val="0.83982776183453434"/>
        </c:manualLayout>
      </c:layout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71425408"/>
        <c:axId val="89998464"/>
      </c:barChart>
      <c:catAx>
        <c:axId val="71425408"/>
        <c:scaling>
          <c:orientation val="minMax"/>
        </c:scaling>
        <c:delete val="0"/>
        <c:axPos val="b"/>
        <c:numFmt formatCode=";;" sourceLinked="0"/>
        <c:majorTickMark val="none"/>
        <c:minorTickMark val="none"/>
        <c:tickLblPos val="nextTo"/>
        <c:txPr>
          <a:bodyPr/>
          <a:lstStyle/>
          <a:p>
            <a:pPr>
              <a:defRPr sz="1000" b="1" i="0" u="none" strike="noStrike">
                <a:solidFill>
                  <a:srgbClr val="002060"/>
                </a:solidFill>
                <a:latin typeface="Calibri"/>
              </a:defRPr>
            </a:pPr>
            <a:endParaRPr lang="ru-RU"/>
          </a:p>
        </c:txPr>
        <c:crossAx val="89998464"/>
        <c:crosses val="autoZero"/>
        <c:auto val="0"/>
        <c:lblAlgn val="ctr"/>
        <c:lblOffset val="100"/>
        <c:noMultiLvlLbl val="0"/>
      </c:catAx>
      <c:valAx>
        <c:axId val="89998464"/>
        <c:scaling>
          <c:orientation val="minMax"/>
        </c:scaling>
        <c:delete val="1"/>
        <c:axPos val="l"/>
        <c:numFmt formatCode=";;" sourceLinked="0"/>
        <c:majorTickMark val="none"/>
        <c:minorTickMark val="none"/>
        <c:tickLblPos val="nextTo"/>
        <c:crossAx val="71425408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FEE6-4039-8728-8290AEA51A05}"/>
              </c:ext>
            </c:extLst>
          </c:dPt>
          <c:dPt>
            <c:idx val="1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FEE6-4039-8728-8290AEA51A05}"/>
              </c:ext>
            </c:extLst>
          </c:dPt>
          <c:dPt>
            <c:idx val="2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FEE6-4039-8728-8290AEA51A05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FEE6-4039-8728-8290AEA51A05}"/>
              </c:ext>
            </c:extLst>
          </c:dPt>
          <c:dPt>
            <c:idx val="4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FEE6-4039-8728-8290AEA51A05}"/>
              </c:ext>
            </c:extLst>
          </c:dPt>
          <c:dPt>
            <c:idx val="5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FEE6-4039-8728-8290AEA51A05}"/>
              </c:ext>
            </c:extLst>
          </c:dPt>
          <c:dPt>
            <c:idx val="6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FEE6-4039-8728-8290AEA51A05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FEE6-4039-8728-8290AEA51A05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FEE6-4039-8728-8290AEA51A05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9,8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FEE6-4039-8728-8290AEA51A05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0,7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FEE6-4039-8728-8290AEA51A05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FEE6-4039-8728-8290AEA51A05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55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FEE6-4039-8728-8290AEA51A05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sz="1200" baseline="0" dirty="0" smtClean="0">
                        <a:solidFill>
                          <a:srgbClr val="002060"/>
                        </a:solidFill>
                      </a:rPr>
                      <a:t>1,6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FEE6-4039-8728-8290AEA51A0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7"/>
              <c:pt idx="0">
                <c:v>Other </c:v>
              </c:pt>
              <c:pt idx="1">
                <c:v>Join a group on an escorted trip </c:v>
              </c:pt>
              <c:pt idx="2">
                <c:v>With a friend/friends </c:v>
              </c:pt>
              <c:pt idx="3">
                <c:v>With my extended family </c:v>
              </c:pt>
              <c:pt idx="4">
                <c:v>With my immediate family </c:v>
              </c:pt>
              <c:pt idx="5">
                <c:v>As a couple </c:v>
              </c:pt>
              <c:pt idx="6">
                <c:v>I travel alone </c:v>
              </c:pt>
            </c:strLit>
          </c:cat>
          <c:val>
            <c:numLit>
              <c:formatCode>General</c:formatCode>
              <c:ptCount val="7"/>
              <c:pt idx="0">
                <c:v>1.6</c:v>
              </c:pt>
              <c:pt idx="1">
                <c:v>5.8</c:v>
              </c:pt>
              <c:pt idx="2">
                <c:v>9.8000000000000007</c:v>
              </c:pt>
              <c:pt idx="3">
                <c:v>0.7</c:v>
              </c:pt>
              <c:pt idx="4">
                <c:v>11</c:v>
              </c:pt>
              <c:pt idx="5">
                <c:v>55</c:v>
              </c:pt>
              <c:pt idx="6">
                <c:v>16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E-FEE6-4039-8728-8290AEA51A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448640"/>
        <c:axId val="90450176"/>
      </c:barChart>
      <c:catAx>
        <c:axId val="90448640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90450176"/>
        <c:crosses val="autoZero"/>
        <c:auto val="1"/>
        <c:lblAlgn val="ctr"/>
        <c:lblOffset val="100"/>
        <c:noMultiLvlLbl val="1"/>
      </c:catAx>
      <c:valAx>
        <c:axId val="90450176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n-US" dirty="0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90448640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A7FE-49B0-ABB3-1E5410D692EA}"/>
              </c:ext>
            </c:extLst>
          </c:dPt>
          <c:dPt>
            <c:idx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A7FE-49B0-ABB3-1E5410D692EA}"/>
              </c:ext>
            </c:extLst>
          </c:dPt>
          <c:dPt>
            <c:idx val="2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A7FE-49B0-ABB3-1E5410D692EA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больше</a:t>
                    </a:r>
                    <a:r>
                      <a:rPr lang="en-US" dirty="0"/>
                      <a:t>
25%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меньше</a:t>
                    </a:r>
                    <a:r>
                      <a:rPr lang="en-US" dirty="0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Столько</a:t>
                    </a:r>
                    <a:r>
                      <a:rPr lang="ru-RU" baseline="0" dirty="0" smtClean="0"/>
                      <a:t> же</a:t>
                    </a:r>
                    <a:r>
                      <a:rPr lang="en-US" dirty="0"/>
                      <a:t>
66%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Lit>
              <c:ptCount val="3"/>
              <c:pt idx="0">
                <c:v>More </c:v>
              </c:pt>
              <c:pt idx="1">
                <c:v>Less </c:v>
              </c:pt>
              <c:pt idx="2">
                <c:v>Same amount </c:v>
              </c:pt>
            </c:strLit>
          </c:cat>
          <c:val>
            <c:numLit>
              <c:formatCode>General</c:formatCode>
              <c:ptCount val="3"/>
              <c:pt idx="0">
                <c:v>25.2</c:v>
              </c:pt>
              <c:pt idx="1">
                <c:v>8.9</c:v>
              </c:pt>
              <c:pt idx="2">
                <c:v>65.900000000000006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A7FE-49B0-ABB3-1E5410D692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spPr>
    <a:ln>
      <a:noFill/>
    </a:ln>
  </c:spPr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8122882284328243"/>
          <c:y val="4.4451500238133039E-2"/>
          <c:w val="0.68166229827437141"/>
          <c:h val="0.81820386438042281"/>
        </c:manualLayout>
      </c:layout>
      <c:barChart>
        <c:barDir val="bar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DB595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E7A2-4C8F-BD15-614F40119688}"/>
              </c:ext>
            </c:extLst>
          </c:dPt>
          <c:dPt>
            <c:idx val="1"/>
            <c:invertIfNegative val="1"/>
            <c:bubble3D val="0"/>
            <c:spPr>
              <a:solidFill>
                <a:srgbClr val="FCD448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E7A2-4C8F-BD15-614F40119688}"/>
              </c:ext>
            </c:extLst>
          </c:dPt>
          <c:dPt>
            <c:idx val="2"/>
            <c:invertIfNegative val="1"/>
            <c:bubble3D val="0"/>
            <c:spPr>
              <a:solidFill>
                <a:srgbClr val="2ACFA3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E7A2-4C8F-BD15-614F40119688}"/>
              </c:ext>
            </c:extLst>
          </c:dPt>
          <c:dPt>
            <c:idx val="3"/>
            <c:invertIfNegative val="1"/>
            <c:bubble3D val="0"/>
            <c:spPr>
              <a:solidFill>
                <a:srgbClr val="3C6DCD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E7A2-4C8F-BD15-614F40119688}"/>
              </c:ext>
            </c:extLst>
          </c:dPt>
          <c:dPt>
            <c:idx val="4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E7A2-4C8F-BD15-614F40119688}"/>
              </c:ext>
            </c:extLst>
          </c:dPt>
          <c:dPt>
            <c:idx val="5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E7A2-4C8F-BD15-614F40119688}"/>
              </c:ext>
            </c:extLst>
          </c:dPt>
          <c:dPt>
            <c:idx val="6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D-E7A2-4C8F-BD15-614F40119688}"/>
              </c:ext>
            </c:extLst>
          </c:dPt>
          <c:dPt>
            <c:idx val="7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F-E7A2-4C8F-BD15-614F40119688}"/>
              </c:ext>
            </c:extLst>
          </c:dPt>
          <c:dPt>
            <c:idx val="8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1-E7A2-4C8F-BD15-614F40119688}"/>
              </c:ext>
            </c:extLst>
          </c:dPt>
          <c:dPt>
            <c:idx val="9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13-E7A2-4C8F-BD15-614F40119688}"/>
              </c:ext>
            </c:extLst>
          </c:dPt>
          <c:dLbls>
            <c:dLbl>
              <c:idx val="0"/>
              <c:layout/>
              <c:tx>
                <c:rich>
                  <a:bodyPr wrap="square" lIns="38100" tIns="19050" rIns="38100" bIns="19050" anchor="ctr">
                    <a:noAutofit/>
                  </a:bodyPr>
                  <a:lstStyle/>
                  <a:p>
                    <a:pPr>
                      <a:defRPr sz="1200">
                        <a:solidFill>
                          <a:srgbClr val="002060"/>
                        </a:solidFill>
                      </a:defRPr>
                    </a:pPr>
                    <a:r>
                      <a:rPr lang="ru-RU" sz="1200" baseline="0" dirty="0" smtClean="0">
                        <a:solidFill>
                          <a:srgbClr val="002060"/>
                        </a:solidFill>
                      </a:rPr>
                      <a:t>9,5</a:t>
                    </a:r>
                    <a:endParaRPr lang="en-GB" dirty="0"/>
                  </a:p>
                </c:rich>
              </c:tx>
              <c:spPr>
                <a:noFill/>
                <a:ln>
                  <a:noFill/>
                </a:ln>
                <a:effectLst/>
              </c:spPr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spPr xmlns:c15="http://schemas.microsoft.com/office/drawing/2012/chart">
                    <a:prstGeom prst="rect">
                      <a:avLst/>
                    </a:prstGeom>
                  </c15:spPr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E7A2-4C8F-BD15-614F40119688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E7A2-4C8F-BD15-614F40119688}"/>
                </c:ext>
              </c:extLst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2,1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E7A2-4C8F-BD15-614F40119688}"/>
                </c:ext>
              </c:extLst>
            </c:dLbl>
            <c:dLbl>
              <c:idx val="3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E7A2-4C8F-BD15-614F40119688}"/>
                </c:ext>
              </c:extLst>
            </c:dLbl>
            <c:dLbl>
              <c:idx val="4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13,5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9-E7A2-4C8F-BD15-614F40119688}"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16,2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B-E7A2-4C8F-BD15-614F40119688}"/>
                </c:ext>
              </c:extLst>
            </c:dLbl>
            <c:dLbl>
              <c:idx val="6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13,6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D-E7A2-4C8F-BD15-614F40119688}"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17,6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F-E7A2-4C8F-BD15-614F40119688}"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13,9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1-E7A2-4C8F-BD15-614F40119688}"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ru-RU" baseline="0" dirty="0" smtClean="0"/>
                      <a:t>4,4</a:t>
                    </a:r>
                    <a:endParaRPr lang="en-GB" dirty="0"/>
                  </a:p>
                </c:rich>
              </c:tx>
              <c:showLegendKey val="0"/>
              <c:showVal val="1"/>
              <c:showCatName val="1"/>
              <c:showSerName val="0"/>
              <c:showPercent val="1"/>
              <c:showBubbleSize val="0"/>
              <c:extLst xmlns:c16r2="http://schemas.microsoft.com/office/drawing/2015/06/chart"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13-E7A2-4C8F-BD15-614F4011968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10"/>
              <c:pt idx="0">
                <c:v>Prefer not to say </c:v>
              </c:pt>
              <c:pt idx="1">
                <c:v>More than 7,000 </c:v>
              </c:pt>
              <c:pt idx="2">
                <c:v>Between 6,000 and 6,999 </c:v>
              </c:pt>
              <c:pt idx="3">
                <c:v>Between 5,000 and 5,999 </c:v>
              </c:pt>
              <c:pt idx="4">
                <c:v>Between 3,000 and 4,999 </c:v>
              </c:pt>
              <c:pt idx="5">
                <c:v>Between 2,000 and 2,999 </c:v>
              </c:pt>
              <c:pt idx="6">
                <c:v>Between 1,500 and 1,999 </c:v>
              </c:pt>
              <c:pt idx="7">
                <c:v>Between 1,000 and 1,499 </c:v>
              </c:pt>
              <c:pt idx="8">
                <c:v>Between 500 and 999 </c:v>
              </c:pt>
              <c:pt idx="9">
                <c:v>Less than 500 </c:v>
              </c:pt>
            </c:strLit>
          </c:cat>
          <c:val>
            <c:numLit>
              <c:formatCode>General</c:formatCode>
              <c:ptCount val="10"/>
              <c:pt idx="0">
                <c:v>9.5</c:v>
              </c:pt>
              <c:pt idx="1">
                <c:v>4.5</c:v>
              </c:pt>
              <c:pt idx="2">
                <c:v>2.1</c:v>
              </c:pt>
              <c:pt idx="3">
                <c:v>4.5999999999999996</c:v>
              </c:pt>
              <c:pt idx="4">
                <c:v>13.5</c:v>
              </c:pt>
              <c:pt idx="5">
                <c:v>16.2</c:v>
              </c:pt>
              <c:pt idx="6">
                <c:v>13.6</c:v>
              </c:pt>
              <c:pt idx="7">
                <c:v>17.600000000000001</c:v>
              </c:pt>
              <c:pt idx="8">
                <c:v>13.9</c:v>
              </c:pt>
              <c:pt idx="9">
                <c:v>4.4000000000000004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14-E7A2-4C8F-BD15-614F4011968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24655488"/>
        <c:axId val="124657024"/>
      </c:barChart>
      <c:catAx>
        <c:axId val="124655488"/>
        <c:scaling>
          <c:orientation val="minMax"/>
        </c:scaling>
        <c:delete val="0"/>
        <c:axPos val="l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24657024"/>
        <c:crosses val="autoZero"/>
        <c:auto val="1"/>
        <c:lblAlgn val="ctr"/>
        <c:lblOffset val="100"/>
        <c:noMultiLvlLbl val="1"/>
      </c:catAx>
      <c:valAx>
        <c:axId val="12465702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n-US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24655488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1C7-4272-AC09-93FDE42A90EF}"/>
              </c:ext>
            </c:extLst>
          </c:dPt>
          <c:dPt>
            <c:idx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1C7-4272-AC09-93FDE42A90EF}"/>
              </c:ext>
            </c:extLst>
          </c:dPt>
          <c:dPt>
            <c:idx val="2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1C7-4272-AC09-93FDE42A90EF}"/>
              </c:ext>
            </c:extLst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ru-RU" smtClean="0"/>
                      <a:t>больше</a:t>
                    </a:r>
                    <a:r>
                      <a:rPr lang="en-US" dirty="0"/>
                      <a:t>
22%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ru-RU" smtClean="0"/>
                      <a:t>меньше</a:t>
                    </a:r>
                    <a:r>
                      <a:rPr lang="en-US" dirty="0"/>
                      <a:t>
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dLbl>
              <c:idx val="2"/>
              <c:layout/>
              <c:tx>
                <c:rich>
                  <a:bodyPr/>
                  <a:lstStyle/>
                  <a:p>
                    <a:r>
                      <a:rPr lang="ru-RU" dirty="0" smtClean="0"/>
                      <a:t>Столько же</a:t>
                    </a:r>
                    <a:r>
                      <a:rPr lang="ru-RU" baseline="0" dirty="0" smtClean="0"/>
                      <a:t> </a:t>
                    </a:r>
                    <a:r>
                      <a:rPr lang="en-US" dirty="0"/>
                      <a:t>
69%</a:t>
                    </a:r>
                  </a:p>
                </c:rich>
              </c:tx>
              <c:showLegendKey val="0"/>
              <c:showVal val="0"/>
              <c:showCatName val="1"/>
              <c:showSerName val="0"/>
              <c:showPercent val="1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/>
                </a:pPr>
                <a:endParaRPr lang="ru-RU"/>
              </a:p>
            </c:tx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Lit>
              <c:ptCount val="3"/>
              <c:pt idx="0">
                <c:v>More </c:v>
              </c:pt>
              <c:pt idx="1">
                <c:v>Less </c:v>
              </c:pt>
              <c:pt idx="2">
                <c:v>Same amount </c:v>
              </c:pt>
            </c:strLit>
          </c:cat>
          <c:val>
            <c:numLit>
              <c:formatCode>General</c:formatCode>
              <c:ptCount val="3"/>
              <c:pt idx="0">
                <c:v>21.8</c:v>
              </c:pt>
              <c:pt idx="1">
                <c:v>9</c:v>
              </c:pt>
              <c:pt idx="2">
                <c:v>69.2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B1C7-4272-AC09-93FDE42A90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zero"/>
    <c:showDLblsOverMax val="1"/>
  </c:chart>
  <c:spPr>
    <a:ln>
      <a:noFill/>
    </a:ln>
  </c:spPr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1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invertIfNegative val="1"/>
          <c:dPt>
            <c:idx val="0"/>
            <c:invertIfNegative val="1"/>
            <c:bubble3D val="0"/>
            <c:spPr>
              <a:solidFill>
                <a:srgbClr val="7C608F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288B-4DC7-9D4C-903604DA6DCF}"/>
              </c:ext>
            </c:extLst>
          </c:dPt>
          <c:dPt>
            <c:idx val="1"/>
            <c:invertIfNegative val="1"/>
            <c:bubble3D val="0"/>
            <c:spPr>
              <a:solidFill>
                <a:srgbClr val="40A2C1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288B-4DC7-9D4C-903604DA6DCF}"/>
              </c:ext>
            </c:extLst>
          </c:dPt>
          <c:dPt>
            <c:idx val="2"/>
            <c:invertIfNegative val="1"/>
            <c:bubble3D val="0"/>
            <c:spPr>
              <a:solidFill>
                <a:srgbClr val="94C826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288B-4DC7-9D4C-903604DA6DCF}"/>
              </c:ext>
            </c:extLst>
          </c:dPt>
          <c:dPt>
            <c:idx val="3"/>
            <c:invertIfNegative val="1"/>
            <c:bubble3D val="0"/>
            <c:spPr>
              <a:solidFill>
                <a:srgbClr val="F5A417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288B-4DC7-9D4C-903604DA6DCF}"/>
              </c:ext>
            </c:extLst>
          </c:dPt>
          <c:dPt>
            <c:idx val="4"/>
            <c:invertIfNegative val="1"/>
            <c:bubble3D val="0"/>
            <c:spPr>
              <a:solidFill>
                <a:srgbClr val="F06485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9-288B-4DC7-9D4C-903604DA6DCF}"/>
              </c:ext>
            </c:extLst>
          </c:dPt>
          <c:dPt>
            <c:idx val="5"/>
            <c:invertIfNegative val="1"/>
            <c:bubble3D val="0"/>
            <c:spPr>
              <a:solidFill>
                <a:srgbClr val="BF91DB"/>
              </a:solidFill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B-288B-4DC7-9D4C-903604DA6DCF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200">
                    <a:solidFill>
                      <a:srgbClr val="002060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1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Lit>
              <c:ptCount val="6"/>
              <c:pt idx="0">
                <c:v>0 </c:v>
              </c:pt>
              <c:pt idx="1">
                <c:v>1 </c:v>
              </c:pt>
              <c:pt idx="2">
                <c:v>2 </c:v>
              </c:pt>
              <c:pt idx="3">
                <c:v>3 </c:v>
              </c:pt>
              <c:pt idx="4">
                <c:v>4 </c:v>
              </c:pt>
              <c:pt idx="5">
                <c:v>5+ </c:v>
              </c:pt>
            </c:strLit>
          </c:cat>
          <c:val>
            <c:numLit>
              <c:formatCode>General</c:formatCode>
              <c:ptCount val="6"/>
              <c:pt idx="0">
                <c:v>0.9</c:v>
              </c:pt>
              <c:pt idx="1">
                <c:v>8</c:v>
              </c:pt>
              <c:pt idx="2">
                <c:v>27.8</c:v>
              </c:pt>
              <c:pt idx="3">
                <c:v>29.9</c:v>
              </c:pt>
              <c:pt idx="4">
                <c:v>18.2</c:v>
              </c:pt>
              <c:pt idx="5">
                <c:v>15.2</c:v>
              </c:pt>
            </c:numLit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C-288B-4DC7-9D4C-903604DA6DC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152477056"/>
        <c:axId val="152478848"/>
      </c:barChart>
      <c:catAx>
        <c:axId val="152477056"/>
        <c:scaling>
          <c:orientation val="minMax"/>
        </c:scaling>
        <c:delete val="0"/>
        <c:axPos val="b"/>
        <c:numFmt formatCode="General" sourceLinked="0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2478848"/>
        <c:crosses val="autoZero"/>
        <c:auto val="1"/>
        <c:lblAlgn val="ctr"/>
        <c:lblOffset val="100"/>
        <c:noMultiLvlLbl val="1"/>
      </c:catAx>
      <c:valAx>
        <c:axId val="152478848"/>
        <c:scaling>
          <c:orientation val="minMax"/>
        </c:scaling>
        <c:delete val="0"/>
        <c:axPos val="l"/>
        <c:title>
          <c:tx>
            <c:rich>
              <a:bodyPr/>
              <a:lstStyle/>
              <a:p>
                <a:pPr>
                  <a:defRPr>
                    <a:solidFill>
                      <a:srgbClr val="002060"/>
                    </a:solidFill>
                  </a:defRPr>
                </a:pPr>
                <a:r>
                  <a:rPr lang="en-US">
                    <a:solidFill>
                      <a:srgbClr val="002060"/>
                    </a:solidFill>
                  </a:rPr>
                  <a:t>Percent</a:t>
                </a:r>
              </a:p>
            </c:rich>
          </c:tx>
          <c:layout/>
          <c:overlay val="0"/>
        </c:title>
        <c:numFmt formatCode="General" sourceLinked="1"/>
        <c:majorTickMark val="in"/>
        <c:minorTickMark val="none"/>
        <c:tickLblPos val="nextTo"/>
        <c:spPr>
          <a:ln>
            <a:solidFill/>
          </a:ln>
        </c:spPr>
        <c:txPr>
          <a:bodyPr/>
          <a:lstStyle/>
          <a:p>
            <a:pPr>
              <a:defRPr sz="1200">
                <a:solidFill>
                  <a:srgbClr val="002060"/>
                </a:solidFill>
              </a:defRPr>
            </a:pPr>
            <a:endParaRPr lang="ru-RU"/>
          </a:p>
        </c:txPr>
        <c:crossAx val="152477056"/>
        <c:crosses val="autoZero"/>
        <c:crossBetween val="between"/>
      </c:valAx>
    </c:plotArea>
    <c:plotVisOnly val="1"/>
    <c:dispBlanksAs val="zero"/>
    <c:showDLblsOverMax val="1"/>
  </c:chart>
  <c:spPr>
    <a:ln>
      <a:noFill/>
    </a:ln>
  </c:spPr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pPr>
              <a:defRPr/>
            </a:pPr>
            <a:fld id="{3D176245-A909-4A80-87A0-2230DD67CCED}" type="datetimeFigureOut">
              <a:rPr lang="en-US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pPr>
              <a:defRPr/>
            </a:pPr>
            <a:fld id="{A47BF92E-6341-41C3-8BAF-899B49A8EC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414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9704DE-AE72-4990-AFD0-038924377FE8}" type="datetimeFigureOut">
              <a:rPr lang="en-GB" smtClean="0"/>
              <a:pPr/>
              <a:t>15/03/2019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BF2E7-6E35-4B5A-9200-A19FE9906DD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35790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="" xmlns:a16="http://schemas.microsoft.com/office/drawing/2014/main" id="{611F966B-3742-4177-A505-14067C5C9139}"/>
              </a:ext>
            </a:extLst>
          </p:cNvPr>
          <p:cNvSpPr/>
          <p:nvPr userDrawn="1"/>
        </p:nvSpPr>
        <p:spPr>
          <a:xfrm>
            <a:off x="7576629" y="75947"/>
            <a:ext cx="144462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8815995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16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849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005925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43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788520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930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45856-DB18-4088-ADEE-59E9F82DF4C5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81970-E8C8-4294-A077-8D0CEE22635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6426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7DDD7-B948-4D9F-B7E9-B831E4E659B5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5BF4D-DAE4-4636-8660-5548D72B976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9498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31E6CA9-F921-4FBE-8EAF-C7BAFFCB80E6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D79C8F-56AD-4AE8-B760-E63B632726F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59950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611F966B-3742-4177-A505-14067C5C9139}"/>
              </a:ext>
            </a:extLst>
          </p:cNvPr>
          <p:cNvSpPr/>
          <p:nvPr userDrawn="1"/>
        </p:nvSpPr>
        <p:spPr>
          <a:xfrm>
            <a:off x="7576629" y="75947"/>
            <a:ext cx="1444626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8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2220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AC998D-C6FE-4B01-B726-83FA8E0C33CF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187986-8F14-45C8-95E8-28D03F034D3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62636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AC998D-C6FE-4B01-B726-83FA8E0C33CF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C187986-8F14-45C8-95E8-28D03F034D38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9682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C0F1F-1A83-4DF2-97FB-401BECCB7D47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C8B1-5D61-4B90-AFE5-65B33339AB22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035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631A4-E2F9-4CCE-AC1A-1C53CEFA7EF0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912A9-69A4-4156-88E1-E570EA0B09A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70225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299B89-206F-4FCD-BB48-7D00E258AB1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FC62D-7380-405B-8558-4BCFBE699C06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421565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9CECDB-CF78-47E0-8F2F-2BC0772657DC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298AC-B384-497E-B439-3E58B0E72B09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9331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DDD766-9539-47A9-A2C3-0E50A3B10E3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7B0DB-C81E-4141-A31F-A055BDA30B7B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0621942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E37C07-E147-42D4-AF37-D74E3B84D70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18E4E1-3972-4944-925E-77B84C9B7680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39034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C6CB3-94A6-490E-AA28-568BCD3FC124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B63E8-8B85-4C04-B78A-E908CC72C819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31283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85353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0723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E3C0F1F-1A83-4DF2-97FB-401BECCB7D47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AC8B1-5D61-4B90-AFE5-65B33339AB2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1022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3116880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50624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solidFill>
                  <a:prstClr val="white"/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r"/>
            <a:r>
              <a:rPr lang="en-US" sz="8000" dirty="0">
                <a:solidFill>
                  <a:prstClr val="white"/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7304595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51881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9645856-DB18-4088-ADEE-59E9F82DF4C5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081970-E8C8-4294-A077-8D0CEE22635A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658145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557DDD7-B948-4D9F-B7E9-B831E4E659B5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D5BF4D-DAE4-4636-8660-5548D72B9769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62516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79631A4-E2F9-4CCE-AC1A-1C53CEFA7EF0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0912A9-69A4-4156-88E1-E570EA0B09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1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F299B89-206F-4FCD-BB48-7D00E258AB1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4FC62D-7380-405B-8558-4BCFBE699C0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82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99CECDB-CF78-47E0-8F2F-2BC0772657DC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E298AC-B384-497E-B439-3E58B0E72B0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640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DDD766-9539-47A9-A2C3-0E50A3B10E3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57B0DB-C81E-4141-A31F-A055BDA30B7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87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4E37C07-E147-42D4-AF37-D74E3B84D70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18E4E1-3972-4944-925E-77B84C9B768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219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45C6CB3-94A6-490E-AA28-568BCD3FC124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DB63E8-8B85-4C04-B78A-E908CC72C81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07071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13" Type="http://schemas.openxmlformats.org/officeDocument/2006/relationships/slideLayout" Target="../slideLayouts/slideLayout31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slideLayout" Target="../slideLayouts/slideLayout30.xml"/><Relationship Id="rId1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0.xml"/><Relationship Id="rId16" Type="http://schemas.openxmlformats.org/officeDocument/2006/relationships/slideLayout" Target="../slideLayouts/slideLayout34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slideLayout" Target="../slideLayouts/slideLayout29.xml"/><Relationship Id="rId5" Type="http://schemas.openxmlformats.org/officeDocument/2006/relationships/slideLayout" Target="../slideLayouts/slideLayout23.xml"/><Relationship Id="rId1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Relationship Id="rId14" Type="http://schemas.openxmlformats.org/officeDocument/2006/relationships/slideLayout" Target="../slideLayouts/slideLayout3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0">
              <a:srgbClr val="0070C0"/>
            </a:gs>
            <a:gs pos="77000">
              <a:srgbClr val="90C1E4"/>
            </a:gs>
            <a:gs pos="44000">
              <a:schemeClr val="tx1"/>
            </a:gs>
            <a:gs pos="100000">
              <a:srgbClr val="002060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93FEC84C-BB79-42C0-94E3-40AC42D112E3}" type="datetimeFigureOut">
              <a:rPr lang="en-US" smtClean="0"/>
              <a:pPr>
                <a:defRPr/>
              </a:pPr>
              <a:t>3/15/2019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65314F7-FB5A-4505-8633-6947DA55005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9960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90000">
              <a:srgbClr val="0070C0"/>
            </a:gs>
            <a:gs pos="77000">
              <a:srgbClr val="90C1E4"/>
            </a:gs>
            <a:gs pos="44000">
              <a:schemeClr val="tx1"/>
            </a:gs>
            <a:gs pos="100000">
              <a:srgbClr val="002060"/>
            </a:gs>
          </a:gsLst>
          <a:lin ang="612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93FEC84C-BB79-42C0-94E3-40AC42D112E3}" type="datetimeFigureOut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3/15/2019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fld id="{B65314F7-FB5A-4505-8633-6947DA550057}" type="slidenum">
              <a:rPr lang="en-US" smtClean="0">
                <a:solidFill>
                  <a:srgbClr val="146194">
                    <a:lumMod val="5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146194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13482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  <p:sldLayoutId id="2147483691" r:id="rId12"/>
    <p:sldLayoutId id="2147483692" r:id="rId13"/>
    <p:sldLayoutId id="2147483693" r:id="rId14"/>
    <p:sldLayoutId id="2147483694" r:id="rId15"/>
    <p:sldLayoutId id="2147483695" r:id="rId16"/>
    <p:sldLayoutId id="2147483696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9.xml"/><Relationship Id="rId4" Type="http://schemas.openxmlformats.org/officeDocument/2006/relationships/image" Target="../media/image11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8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jpeg"/><Relationship Id="rId4" Type="http://schemas.openxmlformats.org/officeDocument/2006/relationships/chart" Target="../charts/char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Relationship Id="rId5" Type="http://schemas.openxmlformats.org/officeDocument/2006/relationships/image" Target="../media/image8.jpeg"/><Relationship Id="rId4" Type="http://schemas.openxmlformats.org/officeDocument/2006/relationships/chart" Target="../charts/char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0.xml"/><Relationship Id="rId6" Type="http://schemas.openxmlformats.org/officeDocument/2006/relationships/image" Target="../media/image8.jpeg"/><Relationship Id="rId5" Type="http://schemas.openxmlformats.org/officeDocument/2006/relationships/chart" Target="../charts/chart7.xml"/><Relationship Id="rId4" Type="http://schemas.openxmlformats.org/officeDocument/2006/relationships/image" Target="../media/image3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3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Relationship Id="rId4" Type="http://schemas.openxmlformats.org/officeDocument/2006/relationships/chart" Target="../charts/chart1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jpeg"/><Relationship Id="rId4" Type="http://schemas.openxmlformats.org/officeDocument/2006/relationships/chart" Target="../charts/chart15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jpeg"/><Relationship Id="rId4" Type="http://schemas.openxmlformats.org/officeDocument/2006/relationships/chart" Target="../charts/chart16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4.xml"/><Relationship Id="rId5" Type="http://schemas.openxmlformats.org/officeDocument/2006/relationships/image" Target="../media/image8.jpeg"/><Relationship Id="rId4" Type="http://schemas.openxmlformats.org/officeDocument/2006/relationships/image" Target="../media/image13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24857"/>
            <a:ext cx="914400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0" name="Rectangle 5"/>
          <p:cNvSpPr>
            <a:spLocks noChangeArrowheads="1"/>
          </p:cNvSpPr>
          <p:nvPr/>
        </p:nvSpPr>
        <p:spPr bwMode="auto">
          <a:xfrm>
            <a:off x="539750" y="2132013"/>
            <a:ext cx="8135938" cy="3025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>
              <a:spcBef>
                <a:spcPct val="20000"/>
              </a:spcBef>
              <a:buFont typeface="Wingdings" pitchFamily="2" charset="2"/>
              <a:buChar char="n"/>
            </a:pPr>
            <a:endParaRPr lang="en-US" sz="3200"/>
          </a:p>
        </p:txBody>
      </p:sp>
      <p:sp>
        <p:nvSpPr>
          <p:cNvPr id="24581" name="Rectangle 6"/>
          <p:cNvSpPr>
            <a:spLocks noGrp="1" noChangeArrowheads="1"/>
          </p:cNvSpPr>
          <p:nvPr>
            <p:ph type="ctrTitle"/>
          </p:nvPr>
        </p:nvSpPr>
        <p:spPr>
          <a:xfrm>
            <a:off x="533400" y="533400"/>
            <a:ext cx="7927032" cy="3124201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rgbClr val="002060"/>
                </a:solidFill>
              </a:rPr>
              <a:t>Специализированные путешествия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4102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043608" y="3886200"/>
            <a:ext cx="6984776" cy="766936"/>
          </a:xfrm>
        </p:spPr>
        <p:txBody>
          <a:bodyPr>
            <a:normAutofit/>
          </a:bodyPr>
          <a:lstStyle/>
          <a:p>
            <a:pPr algn="ctr" eaLnBrk="1" hangingPunct="1">
              <a:defRPr/>
            </a:pPr>
            <a:r>
              <a:rPr lang="ru-RU" dirty="0" err="1" smtClean="0"/>
              <a:t>Кейт</a:t>
            </a:r>
            <a:r>
              <a:rPr lang="ru-RU" dirty="0" smtClean="0"/>
              <a:t> </a:t>
            </a:r>
            <a:r>
              <a:rPr lang="ru-RU" dirty="0" err="1" smtClean="0"/>
              <a:t>Кенвард</a:t>
            </a:r>
            <a:r>
              <a:rPr lang="ru-RU" dirty="0" smtClean="0"/>
              <a:t> </a:t>
            </a:r>
            <a:r>
              <a:rPr lang="en-GB" dirty="0" smtClean="0"/>
              <a:t>– </a:t>
            </a:r>
            <a:r>
              <a:rPr lang="en-GB" dirty="0"/>
              <a:t>AITO, </a:t>
            </a:r>
            <a:r>
              <a:rPr lang="ru-RU" dirty="0" smtClean="0"/>
              <a:t>Исполнительный директор</a:t>
            </a:r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="" xmlns:a16="http://schemas.microsoft.com/office/drawing/2014/main" id="{65156CFD-4F74-4E7B-BBCD-E81EEF37BBD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60853"/>
            <a:ext cx="1861219" cy="140100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755650" y="274638"/>
            <a:ext cx="8137525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Критерии для получения </a:t>
            </a:r>
            <a:br>
              <a:rPr lang="ru-RU" dirty="0" smtClean="0">
                <a:solidFill>
                  <a:srgbClr val="002060"/>
                </a:solidFill>
              </a:rPr>
            </a:br>
            <a:r>
              <a:rPr lang="ru-RU" dirty="0" smtClean="0">
                <a:solidFill>
                  <a:srgbClr val="002060"/>
                </a:solidFill>
              </a:rPr>
              <a:t>членства в </a:t>
            </a:r>
            <a:r>
              <a:rPr lang="en-GB" dirty="0" smtClean="0">
                <a:solidFill>
                  <a:srgbClr val="002060"/>
                </a:solidFill>
              </a:rPr>
              <a:t>AITO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6948264" y="2780928"/>
            <a:ext cx="2016224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 smtClean="0">
                <a:solidFill>
                  <a:schemeClr val="tx1"/>
                </a:solidFill>
              </a:rPr>
              <a:t>Обязаны обеспечить полную финансовую защиту клиентов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0" name="Rounded Rectangle 9"/>
          <p:cNvSpPr/>
          <p:nvPr/>
        </p:nvSpPr>
        <p:spPr>
          <a:xfrm>
            <a:off x="4644008" y="3789040"/>
            <a:ext cx="2016224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500" dirty="0">
                <a:solidFill>
                  <a:schemeClr val="tx1"/>
                </a:solidFill>
              </a:rPr>
              <a:t>Принятие Кодекса деловой практики и </a:t>
            </a:r>
            <a:r>
              <a:rPr lang="ru-RU" sz="1500" dirty="0" smtClean="0">
                <a:solidFill>
                  <a:schemeClr val="tx1"/>
                </a:solidFill>
              </a:rPr>
              <a:t>Устава качества </a:t>
            </a:r>
            <a:r>
              <a:rPr lang="ru-RU" sz="1500" dirty="0">
                <a:solidFill>
                  <a:schemeClr val="tx1"/>
                </a:solidFill>
              </a:rPr>
              <a:t>AITO</a:t>
            </a:r>
            <a:endParaRPr lang="en-GB" sz="1500" dirty="0">
              <a:solidFill>
                <a:schemeClr val="tx1"/>
              </a:solidFill>
            </a:endParaRPr>
          </a:p>
        </p:txBody>
      </p:sp>
      <p:sp>
        <p:nvSpPr>
          <p:cNvPr id="11" name="Rounded Rectangle 10"/>
          <p:cNvSpPr/>
          <p:nvPr/>
        </p:nvSpPr>
        <p:spPr>
          <a:xfrm>
            <a:off x="6948264" y="4293096"/>
            <a:ext cx="1944216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</a:rPr>
              <a:t>Основная деятельность, не агенты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6157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Rounded Rectangle 12"/>
          <p:cNvSpPr/>
          <p:nvPr/>
        </p:nvSpPr>
        <p:spPr>
          <a:xfrm>
            <a:off x="107504" y="1340768"/>
            <a:ext cx="1944216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</a:rPr>
              <a:t>Компания продает продукты не менее 2 лет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107504" y="2852936"/>
            <a:ext cx="1944216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</a:rPr>
              <a:t>Минимум </a:t>
            </a:r>
            <a:r>
              <a:rPr lang="en-GB" dirty="0" smtClean="0">
                <a:solidFill>
                  <a:schemeClr val="tx1"/>
                </a:solidFill>
              </a:rPr>
              <a:t>£250,000 </a:t>
            </a:r>
            <a:r>
              <a:rPr lang="ru-RU" dirty="0" smtClean="0">
                <a:solidFill>
                  <a:schemeClr val="tx1"/>
                </a:solidFill>
              </a:rPr>
              <a:t>оборота от </a:t>
            </a:r>
            <a:r>
              <a:rPr lang="ru-RU" dirty="0" err="1" smtClean="0">
                <a:solidFill>
                  <a:schemeClr val="tx1"/>
                </a:solidFill>
              </a:rPr>
              <a:t>туруслуг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2339752" y="1772816"/>
            <a:ext cx="1944216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dirty="0" smtClean="0">
                <a:solidFill>
                  <a:schemeClr val="tx1"/>
                </a:solidFill>
              </a:rPr>
              <a:t>Бизнес базируется в Великобритании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6" name="Rounded Rectangle 15"/>
          <p:cNvSpPr/>
          <p:nvPr/>
        </p:nvSpPr>
        <p:spPr>
          <a:xfrm>
            <a:off x="4608512" y="2348880"/>
            <a:ext cx="2051720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 smtClean="0">
                <a:solidFill>
                  <a:schemeClr val="tx1"/>
                </a:solidFill>
              </a:rPr>
              <a:t>Независимая компания без финансирования головной компанией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17" name="Rounded Rectangle 16"/>
          <p:cNvSpPr/>
          <p:nvPr/>
        </p:nvSpPr>
        <p:spPr>
          <a:xfrm>
            <a:off x="2339752" y="3284984"/>
            <a:ext cx="1944216" cy="1224136"/>
          </a:xfrm>
          <a:prstGeom prst="roundRect">
            <a:avLst/>
          </a:prstGeom>
          <a:solidFill>
            <a:schemeClr val="bg2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1600" dirty="0">
                <a:solidFill>
                  <a:schemeClr val="tx1"/>
                </a:solidFill>
              </a:rPr>
              <a:t>Критерии собственности: независимая или приглашенная</a:t>
            </a:r>
            <a:endParaRPr lang="en-GB" sz="1600" dirty="0">
              <a:solidFill>
                <a:schemeClr val="tx1"/>
              </a:solidFill>
            </a:endParaRPr>
          </a:p>
        </p:txBody>
      </p:sp>
      <p:sp>
        <p:nvSpPr>
          <p:cNvPr id="6173" name="Rectangle 17"/>
          <p:cNvSpPr>
            <a:spLocks noChangeArrowheads="1"/>
          </p:cNvSpPr>
          <p:nvPr/>
        </p:nvSpPr>
        <p:spPr bwMode="auto">
          <a:xfrm>
            <a:off x="1259632" y="5013176"/>
            <a:ext cx="56886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Обязаны демонстрировать качество</a:t>
            </a:r>
            <a:endParaRPr lang="en-GB" sz="2000" b="1" dirty="0">
              <a:solidFill>
                <a:srgbClr val="002060"/>
              </a:solidFill>
            </a:endParaRPr>
          </a:p>
          <a:p>
            <a:r>
              <a:rPr lang="en-GB" sz="1600" b="1" dirty="0" smtClean="0">
                <a:solidFill>
                  <a:srgbClr val="002060"/>
                </a:solidFill>
              </a:rPr>
              <a:t>(</a:t>
            </a:r>
            <a:r>
              <a:rPr lang="ru-RU" sz="1600" b="1" dirty="0" smtClean="0">
                <a:solidFill>
                  <a:srgbClr val="002060"/>
                </a:solidFill>
              </a:rPr>
              <a:t>более </a:t>
            </a:r>
            <a:r>
              <a:rPr lang="en-GB" sz="1600" b="1" dirty="0" smtClean="0">
                <a:solidFill>
                  <a:srgbClr val="002060"/>
                </a:solidFill>
              </a:rPr>
              <a:t>40</a:t>
            </a:r>
            <a:r>
              <a:rPr lang="en-GB" sz="1600" b="1" dirty="0">
                <a:solidFill>
                  <a:srgbClr val="002060"/>
                </a:solidFill>
              </a:rPr>
              <a:t>% </a:t>
            </a:r>
            <a:r>
              <a:rPr lang="ru-RU" sz="1600" b="1" dirty="0" smtClean="0">
                <a:solidFill>
                  <a:srgbClr val="002060"/>
                </a:solidFill>
              </a:rPr>
              <a:t>заявкам </a:t>
            </a:r>
            <a:r>
              <a:rPr lang="ru-RU" sz="1600" b="1" dirty="0" err="1" smtClean="0">
                <a:solidFill>
                  <a:srgbClr val="002060"/>
                </a:solidFill>
              </a:rPr>
              <a:t>туркомпаний</a:t>
            </a:r>
            <a:r>
              <a:rPr lang="ru-RU" sz="1600" b="1" dirty="0" smtClean="0">
                <a:solidFill>
                  <a:srgbClr val="002060"/>
                </a:solidFill>
              </a:rPr>
              <a:t> отказывается</a:t>
            </a:r>
            <a:r>
              <a:rPr lang="en-GB" sz="1600" b="1" dirty="0" smtClean="0">
                <a:solidFill>
                  <a:srgbClr val="002060"/>
                </a:solidFill>
              </a:rPr>
              <a:t>!)</a:t>
            </a:r>
            <a:endParaRPr lang="en-GB" sz="1600" b="1" dirty="0">
              <a:solidFill>
                <a:srgbClr val="002060"/>
              </a:solidFill>
            </a:endParaRPr>
          </a:p>
        </p:txBody>
      </p:sp>
      <p:sp>
        <p:nvSpPr>
          <p:cNvPr id="19" name="Right Arrow 18"/>
          <p:cNvSpPr/>
          <p:nvPr/>
        </p:nvSpPr>
        <p:spPr>
          <a:xfrm>
            <a:off x="251520" y="5085184"/>
            <a:ext cx="977900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pic>
        <p:nvPicPr>
          <p:cNvPr id="20" name="Picture 19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18F5E299-3E53-47C3-AA4B-980F1C1D7DC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929313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5" name="Rectangle 4"/>
          <p:cNvSpPr>
            <a:spLocks noChangeArrowheads="1"/>
          </p:cNvSpPr>
          <p:nvPr/>
        </p:nvSpPr>
        <p:spPr bwMode="auto">
          <a:xfrm>
            <a:off x="468313" y="4762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endParaRPr lang="en-GB" sz="3600">
              <a:solidFill>
                <a:schemeClr val="tx2"/>
              </a:solidFill>
              <a:latin typeface="Calibri" pitchFamily="34" charset="0"/>
            </a:endParaRPr>
          </a:p>
        </p:txBody>
      </p:sp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684213" y="427831"/>
            <a:ext cx="8064500" cy="792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en-GB" sz="3600" dirty="0">
                <a:solidFill>
                  <a:srgbClr val="002060"/>
                </a:solidFill>
                <a:latin typeface="Calibri" pitchFamily="34" charset="0"/>
              </a:rPr>
              <a:t>AITO </a:t>
            </a:r>
            <a:r>
              <a:rPr lang="ru-RU" sz="3600" dirty="0" smtClean="0">
                <a:solidFill>
                  <a:srgbClr val="002060"/>
                </a:solidFill>
                <a:latin typeface="Calibri" pitchFamily="34" charset="0"/>
              </a:rPr>
              <a:t>осуществляет поддержку</a:t>
            </a:r>
            <a:r>
              <a:rPr lang="en-GB" sz="3600" dirty="0" smtClean="0">
                <a:solidFill>
                  <a:srgbClr val="002060"/>
                </a:solidFill>
                <a:latin typeface="Calibri" pitchFamily="34" charset="0"/>
              </a:rPr>
              <a:t>:</a:t>
            </a:r>
            <a:endParaRPr lang="en-GB" sz="36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3317" name="AutoShape 61"/>
          <p:cNvSpPr>
            <a:spLocks noChangeArrowheads="1"/>
          </p:cNvSpPr>
          <p:nvPr/>
        </p:nvSpPr>
        <p:spPr bwMode="auto">
          <a:xfrm>
            <a:off x="3733800" y="1295400"/>
            <a:ext cx="1676400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sp>
        <p:nvSpPr>
          <p:cNvPr id="9222" name="AutoShape 62"/>
          <p:cNvSpPr>
            <a:spLocks noChangeArrowheads="1"/>
          </p:cNvSpPr>
          <p:nvPr/>
        </p:nvSpPr>
        <p:spPr bwMode="auto">
          <a:xfrm>
            <a:off x="0" y="2819400"/>
            <a:ext cx="1752600" cy="1219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</a:rPr>
              <a:t>коммуникации</a:t>
            </a:r>
            <a:endParaRPr lang="ru-RU" sz="1600" b="1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контакты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, </a:t>
            </a:r>
            <a:endParaRPr lang="ru-RU" sz="1200" dirty="0" smtClean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поддержка,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обмен 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знаниями</a:t>
            </a:r>
          </a:p>
          <a:p>
            <a:pPr>
              <a:defRPr/>
            </a:pP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между членами</a:t>
            </a:r>
            <a:endParaRPr lang="en-GB" sz="1200" dirty="0">
              <a:latin typeface="Calibri" pitchFamily="34" charset="0"/>
            </a:endParaRPr>
          </a:p>
        </p:txBody>
      </p:sp>
      <p:sp>
        <p:nvSpPr>
          <p:cNvPr id="9223" name="AutoShape 63"/>
          <p:cNvSpPr>
            <a:spLocks noChangeArrowheads="1"/>
          </p:cNvSpPr>
          <p:nvPr/>
        </p:nvSpPr>
        <p:spPr bwMode="auto">
          <a:xfrm>
            <a:off x="1828800" y="2819400"/>
            <a:ext cx="1752600" cy="1219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</a:rPr>
              <a:t>МАРКЕТИНГ</a:t>
            </a:r>
            <a:r>
              <a:rPr lang="en-GB" sz="1600" b="1" dirty="0" smtClean="0">
                <a:solidFill>
                  <a:srgbClr val="002060"/>
                </a:solidFill>
                <a:latin typeface="Calibri" pitchFamily="34" charset="0"/>
              </a:rPr>
              <a:t>/PR</a:t>
            </a:r>
            <a:endParaRPr lang="en-GB" sz="1600" b="1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Продвижение</a:t>
            </a:r>
            <a:endParaRPr lang="ru-RU" sz="12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продуктов  членов AITO</a:t>
            </a:r>
            <a:endParaRPr lang="ru-RU" sz="12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как ассоциация,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и через Агентов AITO </a:t>
            </a:r>
            <a:endParaRPr lang="en-GB" dirty="0">
              <a:latin typeface="Calibri" pitchFamily="34" charset="0"/>
            </a:endParaRPr>
          </a:p>
        </p:txBody>
      </p:sp>
      <p:sp>
        <p:nvSpPr>
          <p:cNvPr id="9224" name="AutoShape 64"/>
          <p:cNvSpPr>
            <a:spLocks noChangeArrowheads="1"/>
          </p:cNvSpPr>
          <p:nvPr/>
        </p:nvSpPr>
        <p:spPr bwMode="auto">
          <a:xfrm>
            <a:off x="3657600" y="2819400"/>
            <a:ext cx="1752600" cy="1219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 sz="1600" dirty="0">
              <a:latin typeface="Calibri" pitchFamily="34" charset="0"/>
            </a:endParaRPr>
          </a:p>
          <a:p>
            <a:pPr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</a:rPr>
              <a:t>Гарантия качества</a:t>
            </a:r>
            <a:endParaRPr lang="en-GB" sz="1600" b="1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Беспристрастный 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мониторинг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, 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Совет продавцов и</a:t>
            </a:r>
            <a:endParaRPr lang="ru-RU" sz="12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потребителей</a:t>
            </a:r>
            <a:endParaRPr lang="en-GB" sz="1200" dirty="0">
              <a:latin typeface="Calibri" pitchFamily="34" charset="0"/>
            </a:endParaRPr>
          </a:p>
          <a:p>
            <a:pPr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9225" name="AutoShape 65"/>
          <p:cNvSpPr>
            <a:spLocks noChangeArrowheads="1"/>
          </p:cNvSpPr>
          <p:nvPr/>
        </p:nvSpPr>
        <p:spPr bwMode="auto">
          <a:xfrm>
            <a:off x="5508104" y="2852738"/>
            <a:ext cx="1676400" cy="12192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en-GB" sz="1600" dirty="0">
              <a:latin typeface="Calibri" pitchFamily="34" charset="0"/>
            </a:endParaRPr>
          </a:p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Calibri" pitchFamily="34" charset="0"/>
              </a:rPr>
              <a:t>СЕРВИСЫ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информационная 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поддержка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,</a:t>
            </a:r>
          </a:p>
          <a:p>
            <a:pPr>
              <a:defRPr/>
            </a:pP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пособия, обучение, ST,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партнеры, 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события и </a:t>
            </a: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т.д.</a:t>
            </a:r>
            <a:endParaRPr lang="en-GB" sz="1200" dirty="0">
              <a:latin typeface="Calibri" pitchFamily="34" charset="0"/>
            </a:endParaRPr>
          </a:p>
          <a:p>
            <a:pPr>
              <a:defRPr/>
            </a:pPr>
            <a:endParaRPr lang="en-GB" dirty="0">
              <a:latin typeface="Calibri" pitchFamily="34" charset="0"/>
            </a:endParaRPr>
          </a:p>
        </p:txBody>
      </p:sp>
      <p:sp>
        <p:nvSpPr>
          <p:cNvPr id="9226" name="AutoShape 66"/>
          <p:cNvSpPr>
            <a:spLocks noChangeArrowheads="1"/>
          </p:cNvSpPr>
          <p:nvPr/>
        </p:nvSpPr>
        <p:spPr bwMode="auto">
          <a:xfrm>
            <a:off x="7308304" y="2819400"/>
            <a:ext cx="1727200" cy="12573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r>
              <a:rPr lang="ru-RU" sz="1600" b="1" dirty="0">
                <a:solidFill>
                  <a:srgbClr val="002060"/>
                </a:solidFill>
                <a:latin typeface="Calibri" pitchFamily="34" charset="0"/>
              </a:rPr>
              <a:t>ПРЕДСТАВЛЕНИЕ</a:t>
            </a:r>
          </a:p>
          <a:p>
            <a:pPr>
              <a:defRPr/>
            </a:pP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Активная </a:t>
            </a: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агитация</a:t>
            </a:r>
            <a:endParaRPr lang="ru-RU" sz="12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организация,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представление 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и</a:t>
            </a: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лоббирование</a:t>
            </a:r>
            <a:endParaRPr lang="ru-RU" sz="1200" dirty="0">
              <a:solidFill>
                <a:srgbClr val="002060"/>
              </a:solidFill>
              <a:latin typeface="Calibri" pitchFamily="34" charset="0"/>
            </a:endParaRPr>
          </a:p>
          <a:p>
            <a:pPr>
              <a:defRPr/>
            </a:pPr>
            <a:r>
              <a:rPr lang="ru-RU" sz="1200" dirty="0" smtClean="0">
                <a:solidFill>
                  <a:srgbClr val="002060"/>
                </a:solidFill>
                <a:latin typeface="Calibri" pitchFamily="34" charset="0"/>
              </a:rPr>
              <a:t>интересов </a:t>
            </a:r>
            <a:r>
              <a:rPr lang="ru-RU" sz="1200" dirty="0">
                <a:solidFill>
                  <a:srgbClr val="002060"/>
                </a:solidFill>
                <a:latin typeface="Calibri" pitchFamily="34" charset="0"/>
              </a:rPr>
              <a:t>членов</a:t>
            </a:r>
            <a:endParaRPr lang="en-GB" sz="1200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9227" name="AutoShape 67"/>
          <p:cNvSpPr>
            <a:spLocks noChangeArrowheads="1"/>
          </p:cNvSpPr>
          <p:nvPr/>
        </p:nvSpPr>
        <p:spPr bwMode="auto">
          <a:xfrm>
            <a:off x="2743200" y="4495800"/>
            <a:ext cx="1676400" cy="1143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>
              <a:defRPr/>
            </a:pPr>
            <a:r>
              <a:rPr lang="en-GB" sz="1600" b="1" dirty="0">
                <a:solidFill>
                  <a:srgbClr val="002060"/>
                </a:solidFill>
                <a:latin typeface="Calibri" pitchFamily="34" charset="0"/>
              </a:rPr>
              <a:t>AITO </a:t>
            </a:r>
            <a:endParaRPr lang="ru-RU" sz="1600" b="1" dirty="0" smtClean="0">
              <a:solidFill>
                <a:srgbClr val="002060"/>
              </a:solidFill>
              <a:latin typeface="Calibri" pitchFamily="34" charset="0"/>
            </a:endParaRPr>
          </a:p>
          <a:p>
            <a:pPr algn="ctr"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</a:rPr>
              <a:t>Главны</a:t>
            </a:r>
            <a:r>
              <a:rPr lang="ru-RU" sz="1600" b="1" dirty="0" smtClean="0">
                <a:solidFill>
                  <a:srgbClr val="002060"/>
                </a:solidFill>
                <a:latin typeface="Calibri" pitchFamily="34" charset="0"/>
              </a:rPr>
              <a:t>й офис</a:t>
            </a:r>
            <a:endParaRPr lang="en-GB" sz="1600" b="1" dirty="0">
              <a:solidFill>
                <a:srgbClr val="002060"/>
              </a:solidFill>
              <a:latin typeface="Calibri" pitchFamily="34" charset="0"/>
            </a:endParaRPr>
          </a:p>
        </p:txBody>
      </p:sp>
      <p:sp>
        <p:nvSpPr>
          <p:cNvPr id="16397" name="AutoShape 68"/>
          <p:cNvSpPr>
            <a:spLocks noChangeArrowheads="1"/>
          </p:cNvSpPr>
          <p:nvPr/>
        </p:nvSpPr>
        <p:spPr bwMode="auto">
          <a:xfrm>
            <a:off x="4724400" y="4495800"/>
            <a:ext cx="1676400" cy="1143000"/>
          </a:xfrm>
          <a:prstGeom prst="roundRect">
            <a:avLst>
              <a:gd name="adj" fmla="val 16667"/>
            </a:avLst>
          </a:prstGeom>
          <a:solidFill>
            <a:schemeClr val="tx1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rgbClr val="002060"/>
                </a:solidFill>
                <a:latin typeface="+mn-lt"/>
              </a:rPr>
              <a:t>Совет</a:t>
            </a:r>
            <a:endParaRPr lang="en-GB" sz="1600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13325" name="Line 69"/>
          <p:cNvSpPr>
            <a:spLocks noChangeShapeType="1"/>
          </p:cNvSpPr>
          <p:nvPr/>
        </p:nvSpPr>
        <p:spPr bwMode="auto">
          <a:xfrm>
            <a:off x="914400" y="2590800"/>
            <a:ext cx="7162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6" name="Line 70"/>
          <p:cNvSpPr>
            <a:spLocks noChangeShapeType="1"/>
          </p:cNvSpPr>
          <p:nvPr/>
        </p:nvSpPr>
        <p:spPr bwMode="auto">
          <a:xfrm>
            <a:off x="4572000" y="2362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7" name="Line 71"/>
          <p:cNvSpPr>
            <a:spLocks noChangeShapeType="1"/>
          </p:cNvSpPr>
          <p:nvPr/>
        </p:nvSpPr>
        <p:spPr bwMode="auto">
          <a:xfrm>
            <a:off x="914400" y="2590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8" name="Line 72"/>
          <p:cNvSpPr>
            <a:spLocks noChangeShapeType="1"/>
          </p:cNvSpPr>
          <p:nvPr/>
        </p:nvSpPr>
        <p:spPr bwMode="auto">
          <a:xfrm>
            <a:off x="2743200" y="2590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29" name="Line 73"/>
          <p:cNvSpPr>
            <a:spLocks noChangeShapeType="1"/>
          </p:cNvSpPr>
          <p:nvPr/>
        </p:nvSpPr>
        <p:spPr bwMode="auto">
          <a:xfrm>
            <a:off x="4572000" y="2590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0" name="Line 74"/>
          <p:cNvSpPr>
            <a:spLocks noChangeShapeType="1"/>
          </p:cNvSpPr>
          <p:nvPr/>
        </p:nvSpPr>
        <p:spPr bwMode="auto">
          <a:xfrm>
            <a:off x="6324600" y="2590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1" name="Line 75"/>
          <p:cNvSpPr>
            <a:spLocks noChangeShapeType="1"/>
          </p:cNvSpPr>
          <p:nvPr/>
        </p:nvSpPr>
        <p:spPr bwMode="auto">
          <a:xfrm>
            <a:off x="8077200" y="25908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2" name="Line 76"/>
          <p:cNvSpPr>
            <a:spLocks noChangeShapeType="1"/>
          </p:cNvSpPr>
          <p:nvPr/>
        </p:nvSpPr>
        <p:spPr bwMode="auto">
          <a:xfrm>
            <a:off x="914400" y="4267200"/>
            <a:ext cx="7162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3" name="Line 77"/>
          <p:cNvSpPr>
            <a:spLocks noChangeShapeType="1"/>
          </p:cNvSpPr>
          <p:nvPr/>
        </p:nvSpPr>
        <p:spPr bwMode="auto">
          <a:xfrm>
            <a:off x="2743200" y="4038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4" name="Line 78"/>
          <p:cNvSpPr>
            <a:spLocks noChangeShapeType="1"/>
          </p:cNvSpPr>
          <p:nvPr/>
        </p:nvSpPr>
        <p:spPr bwMode="auto">
          <a:xfrm>
            <a:off x="914400" y="4038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5" name="Line 79"/>
          <p:cNvSpPr>
            <a:spLocks noChangeShapeType="1"/>
          </p:cNvSpPr>
          <p:nvPr/>
        </p:nvSpPr>
        <p:spPr bwMode="auto">
          <a:xfrm>
            <a:off x="4572000" y="4038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6" name="Line 80"/>
          <p:cNvSpPr>
            <a:spLocks noChangeShapeType="1"/>
          </p:cNvSpPr>
          <p:nvPr/>
        </p:nvSpPr>
        <p:spPr bwMode="auto">
          <a:xfrm>
            <a:off x="6324600" y="4038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7" name="Line 81"/>
          <p:cNvSpPr>
            <a:spLocks noChangeShapeType="1"/>
          </p:cNvSpPr>
          <p:nvPr/>
        </p:nvSpPr>
        <p:spPr bwMode="auto">
          <a:xfrm>
            <a:off x="8077200" y="40386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8" name="Line 82"/>
          <p:cNvSpPr>
            <a:spLocks noChangeShapeType="1"/>
          </p:cNvSpPr>
          <p:nvPr/>
        </p:nvSpPr>
        <p:spPr bwMode="auto">
          <a:xfrm>
            <a:off x="3581400" y="4267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39" name="Line 83"/>
          <p:cNvSpPr>
            <a:spLocks noChangeShapeType="1"/>
          </p:cNvSpPr>
          <p:nvPr/>
        </p:nvSpPr>
        <p:spPr bwMode="auto">
          <a:xfrm>
            <a:off x="5562600" y="42672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40" name="Rectangle 92"/>
          <p:cNvSpPr>
            <a:spLocks noChangeArrowheads="1"/>
          </p:cNvSpPr>
          <p:nvPr/>
        </p:nvSpPr>
        <p:spPr bwMode="auto">
          <a:xfrm>
            <a:off x="3424238" y="23336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13341" name="AutoShape 61"/>
          <p:cNvSpPr>
            <a:spLocks noChangeArrowheads="1"/>
          </p:cNvSpPr>
          <p:nvPr/>
        </p:nvSpPr>
        <p:spPr bwMode="auto">
          <a:xfrm>
            <a:off x="6000750" y="1285875"/>
            <a:ext cx="1676400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GB">
              <a:latin typeface="Calibri" pitchFamily="34" charset="0"/>
            </a:endParaRPr>
          </a:p>
        </p:txBody>
      </p:sp>
      <p:cxnSp>
        <p:nvCxnSpPr>
          <p:cNvPr id="34" name="Straight Connector 33"/>
          <p:cNvCxnSpPr>
            <a:stCxn id="13317" idx="3"/>
            <a:endCxn id="13341" idx="1"/>
          </p:cNvCxnSpPr>
          <p:nvPr/>
        </p:nvCxnSpPr>
        <p:spPr>
          <a:xfrm flipV="1">
            <a:off x="5410200" y="1819275"/>
            <a:ext cx="590550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3" name="AutoShape 61"/>
          <p:cNvSpPr>
            <a:spLocks noChangeArrowheads="1"/>
          </p:cNvSpPr>
          <p:nvPr/>
        </p:nvSpPr>
        <p:spPr bwMode="auto">
          <a:xfrm>
            <a:off x="1428750" y="1285875"/>
            <a:ext cx="1676400" cy="1066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en-GB">
              <a:latin typeface="Calibri" pitchFamily="34" charset="0"/>
            </a:endParaRPr>
          </a:p>
        </p:txBody>
      </p:sp>
      <p:cxnSp>
        <p:nvCxnSpPr>
          <p:cNvPr id="44" name="Straight Connector 43"/>
          <p:cNvCxnSpPr>
            <a:stCxn id="13343" idx="3"/>
            <a:endCxn id="13317" idx="1"/>
          </p:cNvCxnSpPr>
          <p:nvPr/>
        </p:nvCxnSpPr>
        <p:spPr>
          <a:xfrm>
            <a:off x="3105150" y="1819275"/>
            <a:ext cx="628650" cy="952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49" name="Line 70"/>
          <p:cNvSpPr>
            <a:spLocks noChangeShapeType="1"/>
          </p:cNvSpPr>
          <p:nvPr/>
        </p:nvSpPr>
        <p:spPr bwMode="auto">
          <a:xfrm>
            <a:off x="2268538" y="23495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0" name="Line 70"/>
          <p:cNvSpPr>
            <a:spLocks noChangeShapeType="1"/>
          </p:cNvSpPr>
          <p:nvPr/>
        </p:nvSpPr>
        <p:spPr bwMode="auto">
          <a:xfrm>
            <a:off x="6875463" y="23495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3351" name="Line 70"/>
          <p:cNvSpPr>
            <a:spLocks noChangeShapeType="1"/>
          </p:cNvSpPr>
          <p:nvPr/>
        </p:nvSpPr>
        <p:spPr bwMode="auto">
          <a:xfrm flipV="1">
            <a:off x="4427538" y="5084763"/>
            <a:ext cx="2889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pic>
        <p:nvPicPr>
          <p:cNvPr id="41" name="Picture 40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285FBC95-59AA-4FCD-8F7D-5CF39F396F2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3C1F9EC0-928B-4944-B17B-FB24929B13C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71027" y="1531209"/>
            <a:ext cx="858832" cy="500632"/>
          </a:xfrm>
          <a:prstGeom prst="rect">
            <a:avLst/>
          </a:prstGeom>
        </p:spPr>
      </p:pic>
      <p:pic>
        <p:nvPicPr>
          <p:cNvPr id="43" name="Picture 42">
            <a:extLst>
              <a:ext uri="{FF2B5EF4-FFF2-40B4-BE49-F238E27FC236}">
                <a16:creationId xmlns="" xmlns:a16="http://schemas.microsoft.com/office/drawing/2014/main" id="{FEE53695-C488-4C8A-B30E-BB3C3553731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079" y="1329438"/>
            <a:ext cx="1384664" cy="1042286"/>
          </a:xfrm>
          <a:prstGeom prst="rect">
            <a:avLst/>
          </a:prstGeom>
        </p:spPr>
      </p:pic>
      <p:pic>
        <p:nvPicPr>
          <p:cNvPr id="5" name="Picture 4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061D2B76-27CE-4DF4-9608-DFAD29D65A3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2076" y="1562443"/>
            <a:ext cx="840316" cy="5206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0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Rectangle 4"/>
          <p:cNvSpPr>
            <a:spLocks noGrp="1" noChangeArrowheads="1"/>
          </p:cNvSpPr>
          <p:nvPr>
            <p:ph type="title"/>
          </p:nvPr>
        </p:nvSpPr>
        <p:spPr>
          <a:xfrm>
            <a:off x="179513" y="0"/>
            <a:ext cx="8964488" cy="1524000"/>
          </a:xfrm>
        </p:spPr>
        <p:txBody>
          <a:bodyPr/>
          <a:lstStyle/>
          <a:p>
            <a:pPr algn="ctr" eaLnBrk="1" hangingPunct="1"/>
            <a:r>
              <a:rPr lang="ru-RU" dirty="0" smtClean="0">
                <a:solidFill>
                  <a:srgbClr val="002060"/>
                </a:solidFill>
              </a:rPr>
              <a:t>ТИПОВОЙ ПРОФИЛЬ компаний </a:t>
            </a:r>
            <a:r>
              <a:rPr lang="en-GB" dirty="0" smtClean="0">
                <a:solidFill>
                  <a:srgbClr val="002060"/>
                </a:solidFill>
              </a:rPr>
              <a:t>AITO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7172" name="Rectangle 5"/>
          <p:cNvSpPr>
            <a:spLocks noGrp="1" noChangeArrowheads="1"/>
          </p:cNvSpPr>
          <p:nvPr>
            <p:ph idx="1"/>
          </p:nvPr>
        </p:nvSpPr>
        <p:spPr>
          <a:xfrm>
            <a:off x="475448" y="1322374"/>
            <a:ext cx="8229600" cy="4194858"/>
          </a:xfrm>
          <a:noFill/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Эксперты </a:t>
            </a:r>
            <a:r>
              <a:rPr lang="ru-RU" sz="2200" dirty="0">
                <a:solidFill>
                  <a:srgbClr val="002060"/>
                </a:solidFill>
                <a:cs typeface="Arial" pitchFamily="34" charset="0"/>
              </a:rPr>
              <a:t>в выбранной ими области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Или </a:t>
            </a:r>
            <a:r>
              <a:rPr lang="ru-RU" sz="2200" dirty="0">
                <a:solidFill>
                  <a:srgbClr val="002060"/>
                </a:solidFill>
                <a:cs typeface="Arial" pitchFamily="34" charset="0"/>
              </a:rPr>
              <a:t>эксперты в области путешествий, которые обнаружили пробел на </a:t>
            </a: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рынке путешествий</a:t>
            </a:r>
            <a:endParaRPr lang="ru-RU" sz="2200" dirty="0">
              <a:solidFill>
                <a:srgbClr val="002060"/>
              </a:solidFill>
              <a:cs typeface="Arial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эмоционально привязаны </a:t>
            </a:r>
            <a:r>
              <a:rPr lang="ru-RU" sz="2200" dirty="0">
                <a:solidFill>
                  <a:srgbClr val="002060"/>
                </a:solidFill>
                <a:cs typeface="Arial" pitchFamily="34" charset="0"/>
              </a:rPr>
              <a:t>к </a:t>
            </a: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своей работе (небольшие компании)</a:t>
            </a:r>
            <a:endParaRPr lang="ru-RU" sz="2200" dirty="0">
              <a:solidFill>
                <a:srgbClr val="002060"/>
              </a:solidFill>
              <a:cs typeface="Arial" pitchFamily="34" charset="0"/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Клиентский </a:t>
            </a:r>
            <a:r>
              <a:rPr lang="ru-RU" sz="2200" dirty="0">
                <a:solidFill>
                  <a:srgbClr val="002060"/>
                </a:solidFill>
                <a:cs typeface="Arial" pitchFamily="34" charset="0"/>
              </a:rPr>
              <a:t>опыт - их главная задача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200" dirty="0" smtClean="0">
                <a:solidFill>
                  <a:srgbClr val="002060"/>
                </a:solidFill>
                <a:cs typeface="Arial" pitchFamily="34" charset="0"/>
              </a:rPr>
              <a:t>Независимы </a:t>
            </a:r>
            <a:r>
              <a:rPr lang="ru-RU" sz="2200" dirty="0">
                <a:solidFill>
                  <a:srgbClr val="002060"/>
                </a:solidFill>
                <a:cs typeface="Arial" pitchFamily="34" charset="0"/>
              </a:rPr>
              <a:t>в бизнесе и в характере!</a:t>
            </a:r>
            <a:endParaRPr lang="en-GB" dirty="0"/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B83E9D11-7E16-45F5-9946-8035FA7197D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764434" y="255276"/>
            <a:ext cx="8143056" cy="1150570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002060"/>
                </a:solidFill>
              </a:rPr>
              <a:t>Особенности членов </a:t>
            </a:r>
            <a:r>
              <a:rPr lang="en-GB" sz="3600" dirty="0" smtClean="0">
                <a:solidFill>
                  <a:srgbClr val="002060"/>
                </a:solidFill>
              </a:rPr>
              <a:t>AITO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192644" y="1340768"/>
            <a:ext cx="8799986" cy="4320480"/>
          </a:xfrm>
          <a:noFill/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Компании AITO специализируются по темам или направлениям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У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тематических компаний есть постоянные клиенты, которые будут путешествовать с ними куда угодно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Направляющие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компании ищут что-то другое или необычное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Все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должно быть подлинным</a:t>
            </a: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Здоровье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и безопасность 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- первостепенная важность</a:t>
            </a:r>
            <a:endParaRPr lang="ru-RU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>
              <a:spcBef>
                <a:spcPts val="1200"/>
              </a:spcBef>
              <a:spcAft>
                <a:spcPts val="1200"/>
              </a:spcAft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Ведут поиск партнеров </a:t>
            </a:r>
            <a:r>
              <a:rPr lang="ru-RU" dirty="0">
                <a:solidFill>
                  <a:srgbClr val="002060"/>
                </a:solidFill>
                <a:cs typeface="Arial" panose="020B0604020202020204" pitchFamily="34" charset="0"/>
              </a:rPr>
              <a:t>/ поставщиков с теми же </a:t>
            </a:r>
            <a:r>
              <a:rPr lang="ru-RU" dirty="0" smtClean="0">
                <a:solidFill>
                  <a:srgbClr val="002060"/>
                </a:solidFill>
                <a:cs typeface="Arial" panose="020B0604020202020204" pitchFamily="34" charset="0"/>
              </a:rPr>
              <a:t>ценностями</a:t>
            </a:r>
            <a:endParaRPr lang="en-GB" dirty="0">
              <a:solidFill>
                <a:srgbClr val="002060"/>
              </a:solidFill>
            </a:endParaRPr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" y="60928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5E6E9E23-2A88-4129-A0CD-B5247AD3653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24542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val 17"/>
          <p:cNvSpPr/>
          <p:nvPr/>
        </p:nvSpPr>
        <p:spPr>
          <a:xfrm>
            <a:off x="1591544" y="1412776"/>
            <a:ext cx="6940896" cy="5120952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endParaRPr lang="en-GB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927720" y="1254811"/>
            <a:ext cx="6624736" cy="5328592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Bef>
                <a:spcPct val="50000"/>
              </a:spcBef>
            </a:pPr>
            <a:endParaRPr lang="en-GB" dirty="0"/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67544" y="1268760"/>
            <a:ext cx="3528392" cy="3240360"/>
          </a:xfrm>
          <a:prstGeom prst="ellipse">
            <a:avLst/>
          </a:prstGeom>
          <a:solidFill>
            <a:schemeClr val="bg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GB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4518" y="100122"/>
            <a:ext cx="6665913" cy="1024621"/>
          </a:xfrm>
          <a:noFill/>
        </p:spPr>
        <p:txBody>
          <a:bodyPr>
            <a:noAutofit/>
          </a:bodyPr>
          <a:lstStyle/>
          <a:p>
            <a:pPr algn="ctr"/>
            <a:r>
              <a:rPr lang="en-GB" sz="4000" dirty="0">
                <a:solidFill>
                  <a:srgbClr val="FF0000"/>
                </a:solidFill>
              </a:rPr>
              <a:t/>
            </a:r>
            <a:br>
              <a:rPr lang="en-GB" sz="4000" dirty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БРИТАНСКАЯ </a:t>
            </a:r>
            <a:br>
              <a:rPr lang="ru-RU" sz="3200" dirty="0" smtClean="0">
                <a:solidFill>
                  <a:srgbClr val="002060"/>
                </a:solidFill>
              </a:rPr>
            </a:br>
            <a:r>
              <a:rPr lang="ru-RU" sz="3200" dirty="0" smtClean="0">
                <a:solidFill>
                  <a:srgbClr val="002060"/>
                </a:solidFill>
              </a:rPr>
              <a:t>туристическая отрасль</a:t>
            </a:r>
            <a:r>
              <a:rPr lang="en-GB" dirty="0">
                <a:solidFill>
                  <a:srgbClr val="FF0000"/>
                </a:solidFill>
              </a:rPr>
              <a:t/>
            </a:r>
            <a:br>
              <a:rPr lang="en-GB" dirty="0">
                <a:solidFill>
                  <a:srgbClr val="FF0000"/>
                </a:solidFill>
              </a:rPr>
            </a:br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2051720" y="4077072"/>
            <a:ext cx="1368152" cy="1224136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/>
              <a:t>AITO </a:t>
            </a:r>
            <a:r>
              <a:rPr lang="ru-RU" sz="1400" b="1" dirty="0" smtClean="0"/>
              <a:t>парт-</a:t>
            </a:r>
            <a:r>
              <a:rPr lang="ru-RU" sz="1400" b="1" dirty="0" err="1" smtClean="0"/>
              <a:t>неры</a:t>
            </a:r>
            <a:endParaRPr lang="en-US" sz="1400" b="1" dirty="0"/>
          </a:p>
        </p:txBody>
      </p:sp>
      <p:sp>
        <p:nvSpPr>
          <p:cNvPr id="9" name="Oval 8"/>
          <p:cNvSpPr/>
          <p:nvPr/>
        </p:nvSpPr>
        <p:spPr>
          <a:xfrm>
            <a:off x="2195736" y="1556792"/>
            <a:ext cx="2376264" cy="2016224"/>
          </a:xfrm>
          <a:prstGeom prst="ellipse">
            <a:avLst/>
          </a:prstGeom>
          <a:solidFill>
            <a:schemeClr val="tx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3059832" y="3356992"/>
            <a:ext cx="2592288" cy="223224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4800" b="1" dirty="0"/>
              <a:t>AITO</a:t>
            </a:r>
            <a:endParaRPr lang="en-US" sz="4800" b="1" dirty="0"/>
          </a:p>
        </p:txBody>
      </p:sp>
      <p:sp>
        <p:nvSpPr>
          <p:cNvPr id="12" name="Oval 11"/>
          <p:cNvSpPr/>
          <p:nvPr/>
        </p:nvSpPr>
        <p:spPr>
          <a:xfrm>
            <a:off x="3347864" y="2564904"/>
            <a:ext cx="1152128" cy="93610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solidFill>
                  <a:srgbClr val="002060"/>
                </a:solidFill>
              </a:rPr>
              <a:t>Розни-</a:t>
            </a:r>
            <a:r>
              <a:rPr lang="ru-RU" sz="1200" dirty="0" err="1" smtClean="0">
                <a:solidFill>
                  <a:srgbClr val="002060"/>
                </a:solidFill>
              </a:rPr>
              <a:t>чные</a:t>
            </a:r>
            <a:r>
              <a:rPr lang="ru-RU" sz="1200" dirty="0" smtClean="0">
                <a:solidFill>
                  <a:srgbClr val="002060"/>
                </a:solidFill>
              </a:rPr>
              <a:t> тур-агенты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88024" y="1726074"/>
            <a:ext cx="21602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>
                <a:solidFill>
                  <a:srgbClr val="002060"/>
                </a:solidFill>
              </a:rPr>
              <a:t>Авиакомпании, </a:t>
            </a:r>
            <a:r>
              <a:rPr lang="en-US" sz="1200" dirty="0" smtClean="0">
                <a:solidFill>
                  <a:srgbClr val="002060"/>
                </a:solidFill>
              </a:rPr>
              <a:t/>
            </a:r>
            <a:br>
              <a:rPr lang="en-US" sz="1200" dirty="0" smtClean="0">
                <a:solidFill>
                  <a:srgbClr val="002060"/>
                </a:solidFill>
              </a:rPr>
            </a:br>
            <a:r>
              <a:rPr lang="ru-RU" sz="1200" dirty="0" smtClean="0">
                <a:solidFill>
                  <a:srgbClr val="002060"/>
                </a:solidFill>
              </a:rPr>
              <a:t>Круизы </a:t>
            </a:r>
            <a:r>
              <a:rPr lang="ru-RU" sz="1200" dirty="0">
                <a:solidFill>
                  <a:srgbClr val="002060"/>
                </a:solidFill>
              </a:rPr>
              <a:t>/ Паромы, Гостиничный бизнес, Железнодорожный транспорт, Бюджетные авиалинии, Туристические офисы, Операторы онлайн, </a:t>
            </a:r>
            <a:r>
              <a:rPr lang="ru-RU" sz="1200" dirty="0" smtClean="0">
                <a:solidFill>
                  <a:srgbClr val="002060"/>
                </a:solidFill>
              </a:rPr>
              <a:t>хостелы, туристические </a:t>
            </a:r>
            <a:br>
              <a:rPr lang="ru-RU" sz="1200" dirty="0" smtClean="0">
                <a:solidFill>
                  <a:srgbClr val="002060"/>
                </a:solidFill>
              </a:rPr>
            </a:br>
            <a:r>
              <a:rPr lang="ru-RU" sz="1200" dirty="0" smtClean="0">
                <a:solidFill>
                  <a:srgbClr val="002060"/>
                </a:solidFill>
              </a:rPr>
              <a:t>           агенты </a:t>
            </a:r>
            <a:r>
              <a:rPr lang="ru-RU" sz="1200" dirty="0">
                <a:solidFill>
                  <a:srgbClr val="002060"/>
                </a:solidFill>
              </a:rPr>
              <a:t>онлайн</a:t>
            </a:r>
            <a:endParaRPr lang="en-GB" sz="1200" dirty="0">
              <a:solidFill>
                <a:srgbClr val="00206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043608" y="2348880"/>
            <a:ext cx="104227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ABTA</a:t>
            </a:r>
          </a:p>
          <a:p>
            <a:r>
              <a:rPr lang="ru-RU" sz="1100" dirty="0" smtClean="0">
                <a:solidFill>
                  <a:srgbClr val="002060"/>
                </a:solidFill>
              </a:rPr>
              <a:t>около</a:t>
            </a:r>
            <a:r>
              <a:rPr lang="en-GB" sz="1100" dirty="0" smtClean="0">
                <a:solidFill>
                  <a:srgbClr val="002060"/>
                </a:solidFill>
              </a:rPr>
              <a:t>. </a:t>
            </a:r>
            <a:r>
              <a:rPr lang="en-GB" sz="1100" dirty="0">
                <a:solidFill>
                  <a:srgbClr val="002060"/>
                </a:solidFill>
              </a:rPr>
              <a:t>1300 </a:t>
            </a:r>
          </a:p>
          <a:p>
            <a:r>
              <a:rPr lang="ru-RU" sz="1100" dirty="0" smtClean="0">
                <a:solidFill>
                  <a:srgbClr val="002060"/>
                </a:solidFill>
              </a:rPr>
              <a:t>членов</a:t>
            </a:r>
            <a:endParaRPr lang="en-US" sz="1100" dirty="0">
              <a:solidFill>
                <a:srgbClr val="00206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2555776" y="2391859"/>
            <a:ext cx="936104" cy="79208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err="1" smtClean="0">
                <a:solidFill>
                  <a:srgbClr val="002060"/>
                </a:solidFill>
              </a:rPr>
              <a:t>Опто</a:t>
            </a:r>
            <a:r>
              <a:rPr lang="ru-RU" sz="1200" dirty="0" smtClean="0">
                <a:solidFill>
                  <a:srgbClr val="002060"/>
                </a:solidFill>
              </a:rPr>
              <a:t>-вики</a:t>
            </a:r>
            <a:endParaRPr lang="en-US" sz="1200" dirty="0">
              <a:solidFill>
                <a:srgbClr val="002060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123728" y="3068960"/>
            <a:ext cx="1418456" cy="115212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/>
              <a:t>AITO </a:t>
            </a:r>
            <a:r>
              <a:rPr lang="ru-RU" sz="1600" b="1" dirty="0" smtClean="0"/>
              <a:t>агенты</a:t>
            </a:r>
            <a:endParaRPr lang="en-US" sz="1600" b="1" dirty="0"/>
          </a:p>
        </p:txBody>
      </p:sp>
      <p:sp>
        <p:nvSpPr>
          <p:cNvPr id="6" name="Oval 5"/>
          <p:cNvSpPr/>
          <p:nvPr/>
        </p:nvSpPr>
        <p:spPr>
          <a:xfrm>
            <a:off x="2843807" y="3933056"/>
            <a:ext cx="836952" cy="648072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200" b="1" dirty="0">
                <a:solidFill>
                  <a:srgbClr val="002060"/>
                </a:solidFill>
              </a:rPr>
              <a:t>AITO </a:t>
            </a:r>
            <a:r>
              <a:rPr lang="en-US" sz="1200" b="1" dirty="0" smtClean="0">
                <a:solidFill>
                  <a:srgbClr val="002060"/>
                </a:solidFill>
              </a:rPr>
              <a:t>HQ</a:t>
            </a:r>
            <a:endParaRPr lang="en-US" sz="1200" b="1" dirty="0">
              <a:solidFill>
                <a:srgbClr val="00206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555776" y="1844824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FTO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7534399" y="2986113"/>
            <a:ext cx="108012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MP’s</a:t>
            </a:r>
            <a:endParaRPr lang="en-GB" sz="1600" b="1" dirty="0"/>
          </a:p>
          <a:p>
            <a:r>
              <a:rPr lang="ru-RU" sz="1600" b="1" dirty="0" smtClean="0"/>
              <a:t>МИД</a:t>
            </a:r>
            <a:endParaRPr lang="en-GB" sz="1600" b="1" dirty="0"/>
          </a:p>
          <a:p>
            <a:r>
              <a:rPr lang="ru-RU" sz="1600" b="1" dirty="0" smtClean="0"/>
              <a:t>Мин-транс</a:t>
            </a:r>
            <a:endParaRPr lang="en-GB" sz="1600" b="1" dirty="0"/>
          </a:p>
          <a:p>
            <a:r>
              <a:rPr lang="en-GB" sz="1600" b="1" dirty="0"/>
              <a:t>CAA</a:t>
            </a:r>
          </a:p>
          <a:p>
            <a:r>
              <a:rPr lang="en-GB" sz="1600" b="1" dirty="0"/>
              <a:t>EU</a:t>
            </a:r>
          </a:p>
          <a:p>
            <a:r>
              <a:rPr lang="en-GB" sz="1600" b="1" dirty="0"/>
              <a:t>IATA</a:t>
            </a:r>
            <a:endParaRPr lang="en-US" sz="1600" b="1" dirty="0"/>
          </a:p>
        </p:txBody>
      </p:sp>
      <p:sp>
        <p:nvSpPr>
          <p:cNvPr id="20" name="Text Box 14"/>
          <p:cNvSpPr txBox="1">
            <a:spLocks noChangeArrowheads="1"/>
          </p:cNvSpPr>
          <p:nvPr/>
        </p:nvSpPr>
        <p:spPr bwMode="auto">
          <a:xfrm>
            <a:off x="2993874" y="1568736"/>
            <a:ext cx="15061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1200" dirty="0" smtClean="0">
                <a:solidFill>
                  <a:srgbClr val="002060"/>
                </a:solidFill>
              </a:rPr>
              <a:t>около</a:t>
            </a:r>
            <a:r>
              <a:rPr lang="en-GB" sz="1200" dirty="0" smtClean="0">
                <a:solidFill>
                  <a:srgbClr val="002060"/>
                </a:solidFill>
              </a:rPr>
              <a:t>13 </a:t>
            </a:r>
            <a:r>
              <a:rPr lang="en-GB" sz="1200" dirty="0">
                <a:solidFill>
                  <a:srgbClr val="002060"/>
                </a:solidFill>
              </a:rPr>
              <a:t/>
            </a:r>
            <a:br>
              <a:rPr lang="en-GB" sz="1200" dirty="0">
                <a:solidFill>
                  <a:srgbClr val="002060"/>
                </a:solidFill>
              </a:rPr>
            </a:br>
            <a:r>
              <a:rPr lang="ru-RU" sz="1200" dirty="0" smtClean="0">
                <a:solidFill>
                  <a:srgbClr val="002060"/>
                </a:solidFill>
              </a:rPr>
              <a:t>крупнейших туроператоров </a:t>
            </a:r>
            <a:r>
              <a:rPr lang="en-GB" sz="1200" dirty="0" smtClean="0">
                <a:solidFill>
                  <a:srgbClr val="002060"/>
                </a:solidFill>
              </a:rPr>
              <a:t>(</a:t>
            </a:r>
            <a:r>
              <a:rPr lang="en-GB" sz="1200" dirty="0">
                <a:solidFill>
                  <a:srgbClr val="002060"/>
                </a:solidFill>
              </a:rPr>
              <a:t>90% </a:t>
            </a:r>
            <a:r>
              <a:rPr lang="ru-RU" sz="1200" dirty="0" smtClean="0">
                <a:solidFill>
                  <a:srgbClr val="002060"/>
                </a:solidFill>
              </a:rPr>
              <a:t>рынка</a:t>
            </a:r>
            <a:r>
              <a:rPr lang="en-GB" sz="1200" dirty="0" smtClean="0">
                <a:solidFill>
                  <a:srgbClr val="002060"/>
                </a:solidFill>
              </a:rPr>
              <a:t>)</a:t>
            </a:r>
            <a:endParaRPr lang="en-US" sz="1200" dirty="0">
              <a:solidFill>
                <a:srgbClr val="002060"/>
              </a:solidFill>
            </a:endParaRPr>
          </a:p>
        </p:txBody>
      </p:sp>
      <p:pic>
        <p:nvPicPr>
          <p:cNvPr id="22" name="Picture 21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BFA72F57-0A15-4A5B-9BCD-FA5BD0D1A8D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itle 1"/>
          <p:cNvSpPr>
            <a:spLocks noGrp="1"/>
          </p:cNvSpPr>
          <p:nvPr>
            <p:ph type="title"/>
          </p:nvPr>
        </p:nvSpPr>
        <p:spPr>
          <a:xfrm>
            <a:off x="889451" y="607888"/>
            <a:ext cx="8229600" cy="769441"/>
          </a:xfrm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002060"/>
                </a:solidFill>
              </a:rPr>
              <a:t>В чем заинтересованы члены </a:t>
            </a:r>
            <a:r>
              <a:rPr lang="en-US" sz="3600" dirty="0" smtClean="0">
                <a:solidFill>
                  <a:srgbClr val="002060"/>
                </a:solidFill>
              </a:rPr>
              <a:t>AITO</a:t>
            </a:r>
            <a:r>
              <a:rPr lang="en-GB" sz="3600" dirty="0" smtClean="0">
                <a:solidFill>
                  <a:srgbClr val="002060"/>
                </a:solidFill>
              </a:rPr>
              <a:t>?</a:t>
            </a:r>
            <a:endParaRPr lang="en-US" sz="3600" dirty="0">
              <a:solidFill>
                <a:srgbClr val="002060"/>
              </a:solidFill>
            </a:endParaRPr>
          </a:p>
        </p:txBody>
      </p:sp>
      <p:sp>
        <p:nvSpPr>
          <p:cNvPr id="33795" name="Content Placeholder 2"/>
          <p:cNvSpPr>
            <a:spLocks noGrp="1"/>
          </p:cNvSpPr>
          <p:nvPr>
            <p:ph idx="1"/>
          </p:nvPr>
        </p:nvSpPr>
        <p:spPr>
          <a:xfrm>
            <a:off x="611560" y="1175114"/>
            <a:ext cx="8229600" cy="4817168"/>
          </a:xfrm>
          <a:noFill/>
        </p:spPr>
        <p:txBody>
          <a:bodyPr>
            <a:noAutofit/>
          </a:bodyPr>
          <a:lstStyle/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Пакетные туры</a:t>
            </a:r>
            <a:endParaRPr lang="en-GB" sz="10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Проживание и опыт совместной деятельности</a:t>
            </a:r>
            <a:endParaRPr lang="en-GB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Опыт вовлечения</a:t>
            </a:r>
            <a:endParaRPr lang="en-GB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туры «под заказ»</a:t>
            </a:r>
            <a:endParaRPr lang="en-GB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Местный </a:t>
            </a:r>
            <a:r>
              <a:rPr lang="ru-RU" dirty="0">
                <a:solidFill>
                  <a:srgbClr val="002060"/>
                </a:solidFill>
              </a:rPr>
              <a:t>характер и очарование</a:t>
            </a:r>
            <a:endParaRPr lang="en-GB" sz="1000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программы: </a:t>
            </a:r>
            <a:r>
              <a:rPr lang="ru-RU" dirty="0">
                <a:solidFill>
                  <a:srgbClr val="002060"/>
                </a:solidFill>
              </a:rPr>
              <a:t>хорошая </a:t>
            </a:r>
            <a:r>
              <a:rPr lang="ru-RU" dirty="0" err="1" smtClean="0">
                <a:solidFill>
                  <a:srgbClr val="002060"/>
                </a:solidFill>
              </a:rPr>
              <a:t>визаулизация</a:t>
            </a:r>
            <a:endParaRPr lang="ru-RU" dirty="0">
              <a:solidFill>
                <a:srgbClr val="002060"/>
              </a:solidFill>
            </a:endParaRPr>
          </a:p>
          <a:p>
            <a:pPr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Конкурентные </a:t>
            </a:r>
            <a:r>
              <a:rPr lang="ru-RU" dirty="0">
                <a:solidFill>
                  <a:srgbClr val="002060"/>
                </a:solidFill>
              </a:rPr>
              <a:t>цены и приемлемые условия оплаты</a:t>
            </a:r>
            <a:endParaRPr lang="en-GB" dirty="0"/>
          </a:p>
        </p:txBody>
      </p:sp>
      <p:pic>
        <p:nvPicPr>
          <p:cNvPr id="33797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" y="60928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B10B823C-C4BC-4945-8939-C67794060FD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4005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4B75427-B591-4A31-A6A6-EB2E60058FDA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39552" y="692696"/>
            <a:ext cx="8424935" cy="2217316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</a:rPr>
              <a:t>АНАЛИТИЧЕСКИЙ ОБЗОР </a:t>
            </a:r>
            <a:br>
              <a:rPr lang="ru-RU" sz="3600" dirty="0" smtClean="0">
                <a:solidFill>
                  <a:srgbClr val="0070C0"/>
                </a:solidFill>
              </a:rPr>
            </a:br>
            <a:r>
              <a:rPr lang="en-GB" sz="3600" dirty="0" smtClean="0">
                <a:solidFill>
                  <a:srgbClr val="0070C0"/>
                </a:solidFill>
              </a:rPr>
              <a:t>AITO 2018</a:t>
            </a:r>
            <a:endParaRPr lang="en-GB" sz="3600" dirty="0">
              <a:solidFill>
                <a:srgbClr val="0070C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654DD2EF-D887-41D1-A9DE-1D6F7B0D643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78603" y="2189207"/>
            <a:ext cx="6430410" cy="1718239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Кейт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Кенвард</a:t>
            </a:r>
            <a:endParaRPr lang="en-GB" dirty="0">
              <a:solidFill>
                <a:srgbClr val="0070C0"/>
              </a:solidFill>
            </a:endParaRPr>
          </a:p>
          <a:p>
            <a:pPr marL="0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Исполнительный директор </a:t>
            </a:r>
            <a:r>
              <a:rPr lang="en-GB" dirty="0" smtClean="0">
                <a:solidFill>
                  <a:srgbClr val="0070C0"/>
                </a:solidFill>
              </a:rPr>
              <a:t>AITO</a:t>
            </a:r>
            <a:endParaRPr lang="en-GB" dirty="0">
              <a:solidFill>
                <a:srgbClr val="0070C0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47501812-5606-4749-9800-99879925D8F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5" name="Picture 4" descr="A picture containing object&#10;&#10;Description automatically generated">
            <a:extLst>
              <a:ext uri="{FF2B5EF4-FFF2-40B4-BE49-F238E27FC236}">
                <a16:creationId xmlns:a16="http://schemas.microsoft.com/office/drawing/2014/main" xmlns="" id="{7768674E-7011-4C79-BCF5-DE43DDCEDEF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5059618"/>
            <a:ext cx="2255912" cy="507580"/>
          </a:xfrm>
          <a:prstGeom prst="rect">
            <a:avLst/>
          </a:prstGeom>
        </p:spPr>
      </p:pic>
      <p:pic>
        <p:nvPicPr>
          <p:cNvPr id="6" name="Picture 5" descr="C:\Users\KateK\AppData\Local\Microsoft\Windows\Temporary Internet Files\Content.Outlook\MZNKROMQ\SPIKE ONLY Red (2).jpg">
            <a:extLst>
              <a:ext uri="{FF2B5EF4-FFF2-40B4-BE49-F238E27FC236}">
                <a16:creationId xmlns:a16="http://schemas.microsoft.com/office/drawing/2014/main" xmlns="" id="{579DC520-1575-462F-AAF7-C4490A3179A7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5024324"/>
            <a:ext cx="1644352" cy="56938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6591F8EE-E2AB-42C4-A43A-8ECDABEC5D63}"/>
              </a:ext>
            </a:extLst>
          </p:cNvPr>
          <p:cNvSpPr txBox="1"/>
          <p:nvPr/>
        </p:nvSpPr>
        <p:spPr>
          <a:xfrm>
            <a:off x="3275856" y="4509120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партнеры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50387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159DC38A-11F6-4FC8-9EB0-AE0FEE09497F}"/>
              </a:ext>
            </a:extLst>
          </p:cNvPr>
          <p:cNvSpPr txBox="1"/>
          <p:nvPr/>
        </p:nvSpPr>
        <p:spPr>
          <a:xfrm>
            <a:off x="1763688" y="404664"/>
            <a:ext cx="705678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 smtClean="0">
                <a:solidFill>
                  <a:srgbClr val="0070C0"/>
                </a:solidFill>
              </a:rPr>
              <a:t>АНАЛИТИКА </a:t>
            </a:r>
            <a:r>
              <a:rPr lang="en-GB" sz="3600" dirty="0" smtClean="0">
                <a:solidFill>
                  <a:srgbClr val="0070C0"/>
                </a:solidFill>
              </a:rPr>
              <a:t>AITO 2018</a:t>
            </a:r>
            <a:endParaRPr lang="en-GB" sz="3600" dirty="0">
              <a:solidFill>
                <a:srgbClr val="0070C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22,477 </a:t>
            </a:r>
            <a:r>
              <a:rPr lang="en-GB" dirty="0">
                <a:solidFill>
                  <a:srgbClr val="002060"/>
                </a:solidFill>
              </a:rPr>
              <a:t>	</a:t>
            </a:r>
            <a:r>
              <a:rPr lang="ru-RU" sz="2000" dirty="0" smtClean="0">
                <a:solidFill>
                  <a:srgbClr val="002060"/>
                </a:solidFill>
              </a:rPr>
              <a:t>общее количество полученных анкет</a:t>
            </a:r>
            <a:endParaRPr lang="en-GB" sz="2000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			</a:t>
            </a:r>
            <a:r>
              <a:rPr lang="en-GB" sz="1400" dirty="0">
                <a:solidFill>
                  <a:srgbClr val="002060"/>
                </a:solidFill>
              </a:rPr>
              <a:t>4.49% </a:t>
            </a:r>
            <a:r>
              <a:rPr lang="ru-RU" sz="1400" dirty="0" smtClean="0">
                <a:solidFill>
                  <a:srgbClr val="002060"/>
                </a:solidFill>
              </a:rPr>
              <a:t>процент ответов</a:t>
            </a:r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	</a:t>
            </a:r>
            <a:r>
              <a:rPr lang="en-GB" sz="1400" dirty="0">
                <a:solidFill>
                  <a:srgbClr val="002060"/>
                </a:solidFill>
              </a:rPr>
              <a:t>	</a:t>
            </a:r>
          </a:p>
          <a:p>
            <a:r>
              <a:rPr lang="en-GB" sz="2400" b="1" dirty="0">
                <a:solidFill>
                  <a:srgbClr val="002060"/>
                </a:solidFill>
              </a:rPr>
              <a:t>35</a:t>
            </a:r>
            <a:r>
              <a:rPr lang="en-GB" b="1" dirty="0">
                <a:solidFill>
                  <a:srgbClr val="002060"/>
                </a:solidFill>
              </a:rPr>
              <a:t> </a:t>
            </a:r>
            <a:r>
              <a:rPr lang="en-GB" dirty="0">
                <a:solidFill>
                  <a:srgbClr val="002060"/>
                </a:solidFill>
              </a:rPr>
              <a:t>			</a:t>
            </a:r>
            <a:r>
              <a:rPr lang="ru-RU" sz="2000" dirty="0" smtClean="0">
                <a:solidFill>
                  <a:srgbClr val="002060"/>
                </a:solidFill>
              </a:rPr>
              <a:t>Общее количество участников</a:t>
            </a:r>
            <a:endParaRPr lang="en-GB" sz="2000" dirty="0">
              <a:solidFill>
                <a:srgbClr val="002060"/>
              </a:solidFill>
            </a:endParaRPr>
          </a:p>
          <a:p>
            <a:r>
              <a:rPr lang="en-GB" sz="1600" dirty="0">
                <a:solidFill>
                  <a:srgbClr val="002060"/>
                </a:solidFill>
              </a:rPr>
              <a:t>			</a:t>
            </a:r>
            <a:r>
              <a:rPr lang="en-GB" sz="1400" dirty="0">
                <a:solidFill>
                  <a:srgbClr val="002060"/>
                </a:solidFill>
              </a:rPr>
              <a:t>29 </a:t>
            </a:r>
            <a:r>
              <a:rPr lang="ru-RU" sz="1400" dirty="0" smtClean="0">
                <a:solidFill>
                  <a:srgbClr val="002060"/>
                </a:solidFill>
              </a:rPr>
              <a:t>Туроператоров</a:t>
            </a:r>
            <a:endParaRPr lang="en-GB" sz="1400" dirty="0">
              <a:solidFill>
                <a:srgbClr val="002060"/>
              </a:solidFill>
            </a:endParaRPr>
          </a:p>
          <a:p>
            <a:r>
              <a:rPr lang="en-GB" sz="1400" dirty="0">
                <a:solidFill>
                  <a:srgbClr val="002060"/>
                </a:solidFill>
              </a:rPr>
              <a:t>			5 </a:t>
            </a:r>
            <a:r>
              <a:rPr lang="ru-RU" sz="1400" dirty="0" err="1" smtClean="0">
                <a:solidFill>
                  <a:srgbClr val="002060"/>
                </a:solidFill>
              </a:rPr>
              <a:t>Турагентов</a:t>
            </a:r>
            <a:endParaRPr lang="en-GB" sz="1400" dirty="0">
              <a:solidFill>
                <a:srgbClr val="002060"/>
              </a:solidFill>
            </a:endParaRPr>
          </a:p>
          <a:p>
            <a:r>
              <a:rPr lang="en-GB" sz="1400" dirty="0">
                <a:solidFill>
                  <a:srgbClr val="002060"/>
                </a:solidFill>
              </a:rPr>
              <a:t>			</a:t>
            </a:r>
            <a:r>
              <a:rPr lang="ru-RU" sz="1400" dirty="0" smtClean="0">
                <a:solidFill>
                  <a:srgbClr val="002060"/>
                </a:solidFill>
              </a:rPr>
              <a:t>Главный офис </a:t>
            </a:r>
            <a:r>
              <a:rPr lang="en-GB" sz="1400" dirty="0" smtClean="0">
                <a:solidFill>
                  <a:srgbClr val="002060"/>
                </a:solidFill>
              </a:rPr>
              <a:t>AITO </a:t>
            </a:r>
            <a:endParaRPr lang="en-GB" sz="1400" dirty="0">
              <a:solidFill>
                <a:srgbClr val="002060"/>
              </a:solidFill>
            </a:endParaRPr>
          </a:p>
          <a:p>
            <a:endParaRPr lang="en-GB" sz="1600" dirty="0">
              <a:solidFill>
                <a:srgbClr val="002060"/>
              </a:solidFill>
            </a:endParaRPr>
          </a:p>
          <a:p>
            <a:r>
              <a:rPr lang="en-GB" sz="2400" b="1" dirty="0">
                <a:solidFill>
                  <a:srgbClr val="002060"/>
                </a:solidFill>
              </a:rPr>
              <a:t>500,000 	</a:t>
            </a:r>
            <a:r>
              <a:rPr lang="ru-RU" sz="2000" dirty="0" smtClean="0">
                <a:solidFill>
                  <a:srgbClr val="002060"/>
                </a:solidFill>
              </a:rPr>
              <a:t>анкет было разослано </a:t>
            </a:r>
            <a:r>
              <a:rPr lang="en-GB" sz="2000" dirty="0" smtClean="0">
                <a:solidFill>
                  <a:srgbClr val="002060"/>
                </a:solidFill>
              </a:rPr>
              <a:t>(</a:t>
            </a:r>
            <a:r>
              <a:rPr lang="ru-RU" sz="2000" dirty="0" smtClean="0">
                <a:solidFill>
                  <a:srgbClr val="002060"/>
                </a:solidFill>
              </a:rPr>
              <a:t>приблизительно</a:t>
            </a:r>
            <a:r>
              <a:rPr lang="en-GB" sz="2000" dirty="0" smtClean="0">
                <a:solidFill>
                  <a:srgbClr val="002060"/>
                </a:solidFill>
              </a:rPr>
              <a:t>)</a:t>
            </a:r>
            <a:endParaRPr lang="en-GB" sz="2000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ru-RU" sz="2400" b="1" dirty="0" err="1" smtClean="0">
                <a:solidFill>
                  <a:srgbClr val="002060"/>
                </a:solidFill>
              </a:rPr>
              <a:t>Сент</a:t>
            </a:r>
            <a:r>
              <a:rPr lang="en-GB" sz="2400" b="1" dirty="0" smtClean="0">
                <a:solidFill>
                  <a:srgbClr val="002060"/>
                </a:solidFill>
              </a:rPr>
              <a:t>/</a:t>
            </a:r>
            <a:r>
              <a:rPr lang="ru-RU" sz="2400" b="1" dirty="0" err="1" smtClean="0">
                <a:solidFill>
                  <a:srgbClr val="002060"/>
                </a:solidFill>
              </a:rPr>
              <a:t>Окт</a:t>
            </a:r>
            <a:r>
              <a:rPr lang="ru-RU" sz="2400" b="1" dirty="0" smtClean="0">
                <a:solidFill>
                  <a:srgbClr val="002060"/>
                </a:solidFill>
              </a:rPr>
              <a:t> </a:t>
            </a:r>
            <a:r>
              <a:rPr lang="ru-RU" dirty="0" smtClean="0">
                <a:solidFill>
                  <a:srgbClr val="002060"/>
                </a:solidFill>
              </a:rPr>
              <a:t>период проведения исследования</a:t>
            </a:r>
            <a:endParaRPr lang="en-GB" dirty="0">
              <a:solidFill>
                <a:srgbClr val="002060"/>
              </a:solidFill>
            </a:endParaRPr>
          </a:p>
          <a:p>
            <a:endParaRPr lang="en-GB" dirty="0">
              <a:solidFill>
                <a:srgbClr val="002060"/>
              </a:solidFill>
            </a:endParaRPr>
          </a:p>
          <a:p>
            <a:r>
              <a:rPr lang="ru-RU" sz="2400" b="1" dirty="0" smtClean="0">
                <a:solidFill>
                  <a:srgbClr val="002060"/>
                </a:solidFill>
              </a:rPr>
              <a:t>Ноябрь</a:t>
            </a:r>
            <a:r>
              <a:rPr lang="en-GB" sz="2400" b="1" dirty="0">
                <a:solidFill>
                  <a:srgbClr val="002060"/>
                </a:solidFill>
              </a:rPr>
              <a:t>	</a:t>
            </a:r>
            <a:r>
              <a:rPr lang="en-GB" dirty="0">
                <a:solidFill>
                  <a:srgbClr val="002060"/>
                </a:solidFill>
              </a:rPr>
              <a:t>	</a:t>
            </a:r>
            <a:r>
              <a:rPr lang="ru-RU" dirty="0" smtClean="0">
                <a:solidFill>
                  <a:srgbClr val="002060"/>
                </a:solidFill>
              </a:rPr>
              <a:t>результаты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60918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1225" y="311393"/>
            <a:ext cx="4321550" cy="619436"/>
          </a:xfrm>
        </p:spPr>
        <p:txBody>
          <a:bodyPr>
            <a:normAutofit fontScale="90000"/>
          </a:bodyPr>
          <a:lstStyle/>
          <a:p>
            <a:pPr algn="ctr"/>
            <a:r>
              <a:rPr lang="en-GB" sz="3600" dirty="0"/>
              <a:t/>
            </a:r>
            <a:br>
              <a:rPr lang="en-GB" sz="3600" dirty="0"/>
            </a:br>
            <a:r>
              <a:rPr lang="en-GB" sz="1600" dirty="0"/>
              <a:t>(AITO Travel Insights 2016)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339752" y="291058"/>
            <a:ext cx="457856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</a:rPr>
              <a:t>Разделение мужчины</a:t>
            </a:r>
            <a:r>
              <a:rPr lang="en-GB" sz="3200" dirty="0" smtClean="0">
                <a:solidFill>
                  <a:srgbClr val="0070C0"/>
                </a:solidFill>
              </a:rPr>
              <a:t>/</a:t>
            </a:r>
            <a:r>
              <a:rPr lang="ru-RU" sz="3200" dirty="0" smtClean="0">
                <a:solidFill>
                  <a:srgbClr val="0070C0"/>
                </a:solidFill>
              </a:rPr>
              <a:t>женщины </a:t>
            </a:r>
            <a:endParaRPr lang="en-GB" sz="3200" dirty="0">
              <a:solidFill>
                <a:srgbClr val="0070C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2" name="Chart35">
            <a:extLst>
              <a:ext uri="{FF2B5EF4-FFF2-40B4-BE49-F238E27FC236}">
                <a16:creationId xmlns:a16="http://schemas.microsoft.com/office/drawing/2014/main" xmlns="" id="{A74895AE-357C-4312-AB26-90568043A8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81886146"/>
              </p:ext>
            </p:extLst>
          </p:nvPr>
        </p:nvGraphicFramePr>
        <p:xfrm>
          <a:off x="1952585" y="1429067"/>
          <a:ext cx="5499735" cy="39998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EC554A6A-802C-4FB7-A134-A362B9DD18D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651758B-CDF9-4B04-BA29-40D79AAEAE49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203194625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23928" y="3501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396552" y="1556791"/>
            <a:ext cx="748266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669797" y="151056"/>
            <a:ext cx="664661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Первичный рынок</a:t>
            </a:r>
            <a:r>
              <a:rPr lang="en-GB" sz="2800" dirty="0" smtClean="0">
                <a:solidFill>
                  <a:srgbClr val="0070C0"/>
                </a:solidFill>
              </a:rPr>
              <a:t>: </a:t>
            </a:r>
            <a:r>
              <a:rPr lang="en-GB" sz="2800" dirty="0">
                <a:solidFill>
                  <a:srgbClr val="0070C0"/>
                </a:solidFill>
              </a:rPr>
              <a:t>65-74 </a:t>
            </a:r>
            <a:r>
              <a:rPr lang="ru-RU" sz="2800" dirty="0" smtClean="0">
                <a:solidFill>
                  <a:srgbClr val="0070C0"/>
                </a:solidFill>
              </a:rPr>
              <a:t>лет</a:t>
            </a:r>
            <a:endParaRPr lang="en-GB" sz="2800" dirty="0">
              <a:solidFill>
                <a:srgbClr val="0070C0"/>
              </a:solidFill>
            </a:endParaRPr>
          </a:p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Вторичный рынок</a:t>
            </a:r>
            <a:r>
              <a:rPr lang="en-GB" sz="2800" dirty="0" smtClean="0">
                <a:solidFill>
                  <a:srgbClr val="0070C0"/>
                </a:solidFill>
              </a:rPr>
              <a:t>: </a:t>
            </a:r>
            <a:r>
              <a:rPr lang="en-GB" sz="2800" dirty="0">
                <a:solidFill>
                  <a:srgbClr val="0070C0"/>
                </a:solidFill>
              </a:rPr>
              <a:t>45-54 &amp; 55-64 </a:t>
            </a:r>
            <a:r>
              <a:rPr lang="ru-RU" sz="2800" dirty="0" smtClean="0">
                <a:solidFill>
                  <a:srgbClr val="0070C0"/>
                </a:solidFill>
              </a:rPr>
              <a:t>лет</a:t>
            </a:r>
            <a:endParaRPr lang="en-GB" sz="2800" dirty="0">
              <a:solidFill>
                <a:srgbClr val="0070C0"/>
              </a:solidFill>
            </a:endParaRPr>
          </a:p>
          <a:p>
            <a:pPr algn="ctr"/>
            <a:r>
              <a:rPr lang="en-GB" sz="2000" dirty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xmlns="" id="{444ECDBA-9872-4727-BC03-71D5F6E4FA6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802432"/>
              </p:ext>
            </p:extLst>
          </p:nvPr>
        </p:nvGraphicFramePr>
        <p:xfrm>
          <a:off x="251520" y="1188786"/>
          <a:ext cx="8640959" cy="3778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37">
            <a:extLst>
              <a:ext uri="{FF2B5EF4-FFF2-40B4-BE49-F238E27FC236}">
                <a16:creationId xmlns:a16="http://schemas.microsoft.com/office/drawing/2014/main" xmlns="" id="{23C5FC20-D8F2-48ED-8FF1-114F6034E98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3468523"/>
              </p:ext>
            </p:extLst>
          </p:nvPr>
        </p:nvGraphicFramePr>
        <p:xfrm>
          <a:off x="683568" y="1188786"/>
          <a:ext cx="7632847" cy="48303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866E735B-EA89-4993-BEEA-0C274BE30BA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5FA874C3-B3E4-4DE7-BF0D-5FC1804CAEE6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346109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0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3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1052513"/>
            <a:ext cx="8579296" cy="1080343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002060"/>
                </a:solidFill>
              </a:rPr>
              <a:t>Что такое </a:t>
            </a:r>
            <a:br>
              <a:rPr lang="ru-RU" sz="3600" dirty="0" smtClean="0">
                <a:solidFill>
                  <a:srgbClr val="002060"/>
                </a:solidFill>
              </a:rPr>
            </a:br>
            <a:r>
              <a:rPr lang="ru-RU" sz="3600" dirty="0" smtClean="0">
                <a:solidFill>
                  <a:srgbClr val="002060"/>
                </a:solidFill>
              </a:rPr>
              <a:t>специализированные путешествия</a:t>
            </a:r>
            <a:r>
              <a:rPr lang="en-GB" sz="3600" dirty="0" smtClean="0">
                <a:solidFill>
                  <a:srgbClr val="002060"/>
                </a:solidFill>
              </a:rPr>
              <a:t>?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25604" name="Rectangle 5"/>
          <p:cNvSpPr>
            <a:spLocks noGrp="1" noChangeArrowheads="1"/>
          </p:cNvSpPr>
          <p:nvPr>
            <p:ph idx="1"/>
          </p:nvPr>
        </p:nvSpPr>
        <p:spPr>
          <a:xfrm>
            <a:off x="899592" y="2276872"/>
            <a:ext cx="7787208" cy="2664122"/>
          </a:xfrm>
        </p:spPr>
        <p:txBody>
          <a:bodyPr>
            <a:normAutofit/>
          </a:bodyPr>
          <a:lstStyle/>
          <a:p>
            <a:pPr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Форма каникул, которая включает весь отпуск</a:t>
            </a:r>
            <a:endParaRPr lang="en-GB" sz="2400" dirty="0">
              <a:solidFill>
                <a:srgbClr val="002060"/>
              </a:solidFill>
            </a:endParaRPr>
          </a:p>
          <a:p>
            <a:pPr marL="0" algn="ctr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400" dirty="0" smtClean="0">
                <a:solidFill>
                  <a:srgbClr val="002060"/>
                </a:solidFill>
              </a:rPr>
              <a:t>выбор обусловлен особой мотивацией и желаемым уровнем удовлетворения от специализированного опыта, который туристы ожидают получить от путешествия</a:t>
            </a:r>
            <a:r>
              <a:rPr lang="en-GB" sz="2400" dirty="0" smtClean="0">
                <a:solidFill>
                  <a:srgbClr val="002060"/>
                </a:solidFill>
              </a:rPr>
              <a:t> </a:t>
            </a:r>
            <a:endParaRPr lang="ru-RU" sz="2400" dirty="0" smtClean="0">
              <a:solidFill>
                <a:srgbClr val="002060"/>
              </a:solidFill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GB" sz="1000" dirty="0" smtClean="0"/>
              <a:t>(</a:t>
            </a:r>
            <a:r>
              <a:rPr lang="en-GB" sz="1000" dirty="0" err="1"/>
              <a:t>Novelli</a:t>
            </a:r>
            <a:r>
              <a:rPr lang="en-GB" sz="1000" dirty="0"/>
              <a:t>)</a:t>
            </a:r>
            <a:r>
              <a:rPr lang="en-GB" sz="2400" dirty="0"/>
              <a:t> </a:t>
            </a:r>
            <a:endParaRPr lang="en-GB" sz="1000" dirty="0"/>
          </a:p>
        </p:txBody>
      </p:sp>
      <p:pic>
        <p:nvPicPr>
          <p:cNvPr id="3" name="Picture 2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A141C1B4-F5EC-4C40-8FFC-66114C97D05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3923928" y="350100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-396552" y="1556791"/>
            <a:ext cx="7482666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>
              <a:solidFill>
                <a:prstClr val="white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403648" y="488866"/>
            <a:ext cx="688933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  <a:cs typeface="Arial" panose="020B0604020202020204" pitchFamily="34" charset="0"/>
              </a:rPr>
              <a:t>С кем вы путешествуете</a:t>
            </a:r>
            <a:r>
              <a:rPr lang="en-GB" sz="3200" dirty="0" smtClean="0">
                <a:solidFill>
                  <a:srgbClr val="0070C0"/>
                </a:solidFill>
                <a:cs typeface="Arial" panose="020B0604020202020204" pitchFamily="34" charset="0"/>
              </a:rPr>
              <a:t>?</a:t>
            </a:r>
            <a:endParaRPr lang="en-GB" sz="3200" dirty="0">
              <a:solidFill>
                <a:srgbClr val="0070C0"/>
              </a:solidFill>
              <a:cs typeface="Arial" panose="020B0604020202020204" pitchFamily="34" charset="0"/>
            </a:endParaRPr>
          </a:p>
        </p:txBody>
      </p:sp>
      <p:pic>
        <p:nvPicPr>
          <p:cNvPr id="1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xmlns="" id="{4522E708-EDED-4466-801E-A01916102AD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34809877"/>
              </p:ext>
            </p:extLst>
          </p:nvPr>
        </p:nvGraphicFramePr>
        <p:xfrm>
          <a:off x="616184" y="1899613"/>
          <a:ext cx="8041467" cy="35758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Chart36">
            <a:extLst>
              <a:ext uri="{FF2B5EF4-FFF2-40B4-BE49-F238E27FC236}">
                <a16:creationId xmlns:a16="http://schemas.microsoft.com/office/drawing/2014/main" xmlns="" id="{DF96F21A-D59B-4ACB-9681-12357ABB500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15066236"/>
              </p:ext>
            </p:extLst>
          </p:nvPr>
        </p:nvGraphicFramePr>
        <p:xfrm>
          <a:off x="736771" y="1261836"/>
          <a:ext cx="7920880" cy="46012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EB69C745-2714-4598-A82F-BB792C4A8C18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9E4839F3-ADDB-4B2E-B737-64F929330BBA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77815437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853D63B1-1629-4849-A73E-5EAD4588A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147D0A2A-D30E-46A3-A739-C903156C2324}"/>
              </a:ext>
            </a:extLst>
          </p:cNvPr>
          <p:cNvSpPr txBox="1"/>
          <p:nvPr/>
        </p:nvSpPr>
        <p:spPr>
          <a:xfrm>
            <a:off x="1387425" y="548680"/>
            <a:ext cx="736103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rgbClr val="0070C0"/>
                </a:solidFill>
              </a:rPr>
              <a:t>89% </a:t>
            </a:r>
            <a:r>
              <a:rPr lang="ru-RU" sz="3000" dirty="0" smtClean="0">
                <a:solidFill>
                  <a:srgbClr val="0070C0"/>
                </a:solidFill>
              </a:rPr>
              <a:t>потратят столько же или больше на отдых в последующие 3 года </a:t>
            </a:r>
            <a:endParaRPr lang="en-GB" sz="3000" dirty="0">
              <a:solidFill>
                <a:srgbClr val="0070C0"/>
              </a:solidFill>
            </a:endParaRPr>
          </a:p>
        </p:txBody>
      </p:sp>
      <p:graphicFrame>
        <p:nvGraphicFramePr>
          <p:cNvPr id="6" name="Chart21">
            <a:extLst>
              <a:ext uri="{FF2B5EF4-FFF2-40B4-BE49-F238E27FC236}">
                <a16:creationId xmlns:a16="http://schemas.microsoft.com/office/drawing/2014/main" xmlns="" id="{C0BD9CC2-F692-4873-ADDD-9ADE1B655F6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0856682"/>
              </p:ext>
            </p:extLst>
          </p:nvPr>
        </p:nvGraphicFramePr>
        <p:xfrm>
          <a:off x="1491879" y="1701867"/>
          <a:ext cx="6984776" cy="437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DE19493-FF70-4D45-8D37-07783153736C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351911085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714120" y="260648"/>
            <a:ext cx="725036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rgbClr val="0070C0"/>
                </a:solidFill>
              </a:rPr>
              <a:t>Траты на основные каникулы</a:t>
            </a:r>
            <a:endParaRPr lang="en-GB" sz="2800" dirty="0">
              <a:solidFill>
                <a:srgbClr val="0070C0"/>
              </a:solidFill>
            </a:endParaRPr>
          </a:p>
          <a:p>
            <a:pPr algn="ctr"/>
            <a:r>
              <a:rPr lang="en-GB" sz="2800" dirty="0">
                <a:solidFill>
                  <a:srgbClr val="0070C0"/>
                </a:solidFill>
              </a:rPr>
              <a:t>(40% </a:t>
            </a:r>
            <a:r>
              <a:rPr lang="ru-RU" sz="2800" dirty="0" smtClean="0">
                <a:solidFill>
                  <a:srgbClr val="0070C0"/>
                </a:solidFill>
              </a:rPr>
              <a:t>тратят </a:t>
            </a:r>
            <a:r>
              <a:rPr lang="en-GB" sz="2800" dirty="0" smtClean="0">
                <a:solidFill>
                  <a:srgbClr val="0070C0"/>
                </a:solidFill>
              </a:rPr>
              <a:t>£2,000 </a:t>
            </a:r>
            <a:r>
              <a:rPr lang="ru-RU" sz="2800" dirty="0" smtClean="0">
                <a:solidFill>
                  <a:srgbClr val="0070C0"/>
                </a:solidFill>
              </a:rPr>
              <a:t>на чел. или более</a:t>
            </a:r>
            <a:r>
              <a:rPr lang="en-GB" sz="2800" dirty="0" smtClean="0">
                <a:solidFill>
                  <a:srgbClr val="0070C0"/>
                </a:solidFill>
              </a:rPr>
              <a:t>) </a:t>
            </a:r>
            <a:endParaRPr lang="en-GB" sz="2800" dirty="0">
              <a:solidFill>
                <a:srgbClr val="0070C0"/>
              </a:solidFill>
            </a:endParaRPr>
          </a:p>
        </p:txBody>
      </p:sp>
      <p:pic>
        <p:nvPicPr>
          <p:cNvPr id="11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A picture containing clipart&#10;&#10;Description generated with high confidence">
            <a:extLst>
              <a:ext uri="{FF2B5EF4-FFF2-40B4-BE49-F238E27FC236}">
                <a16:creationId xmlns:a16="http://schemas.microsoft.com/office/drawing/2014/main" xmlns="" id="{DD0B1311-509F-489C-840A-92C0355A3DE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36" y="188913"/>
            <a:ext cx="1006122" cy="537436"/>
          </a:xfrm>
          <a:prstGeom prst="rect">
            <a:avLst/>
          </a:prstGeom>
        </p:spPr>
      </p:pic>
      <p:pic>
        <p:nvPicPr>
          <p:cNvPr id="12" name="Picture 11" descr="A picture containing clipart&#10;&#10;Description automatically generated">
            <a:extLst>
              <a:ext uri="{FF2B5EF4-FFF2-40B4-BE49-F238E27FC236}">
                <a16:creationId xmlns:a16="http://schemas.microsoft.com/office/drawing/2014/main" xmlns="" id="{48C4B5F8-8702-44D7-91E3-D9E62EB446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  <p:graphicFrame>
        <p:nvGraphicFramePr>
          <p:cNvPr id="14" name="Chart23">
            <a:extLst>
              <a:ext uri="{FF2B5EF4-FFF2-40B4-BE49-F238E27FC236}">
                <a16:creationId xmlns:a16="http://schemas.microsoft.com/office/drawing/2014/main" xmlns="" id="{3E424898-AAA6-4B03-BDA2-237678DE75F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0185394"/>
              </p:ext>
            </p:extLst>
          </p:nvPr>
        </p:nvGraphicFramePr>
        <p:xfrm>
          <a:off x="583906" y="1214755"/>
          <a:ext cx="8208912" cy="490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4B2C754B-6D4D-4850-BED4-B18A3E9B5C9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xmlns="" id="{0FE22B7A-3812-4C0A-BA96-6A76CF961524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4107804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graphicFrame>
        <p:nvGraphicFramePr>
          <p:cNvPr id="5" name="Chart20">
            <a:extLst>
              <a:ext uri="{FF2B5EF4-FFF2-40B4-BE49-F238E27FC236}">
                <a16:creationId xmlns:a16="http://schemas.microsoft.com/office/drawing/2014/main" xmlns="" id="{4A54F594-0B2B-4933-B111-26FB0B2909E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24975644"/>
              </p:ext>
            </p:extLst>
          </p:nvPr>
        </p:nvGraphicFramePr>
        <p:xfrm>
          <a:off x="1511660" y="1854116"/>
          <a:ext cx="6120680" cy="437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Picture 4">
            <a:extLst>
              <a:ext uri="{FF2B5EF4-FFF2-40B4-BE49-F238E27FC236}">
                <a16:creationId xmlns:a16="http://schemas.microsoft.com/office/drawing/2014/main" xmlns="" id="{2E7C60F6-0E28-49F2-B90A-21A9454781D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09166F30-E03A-471C-8129-DC8BCABC05C8}"/>
              </a:ext>
            </a:extLst>
          </p:cNvPr>
          <p:cNvSpPr txBox="1"/>
          <p:nvPr/>
        </p:nvSpPr>
        <p:spPr>
          <a:xfrm>
            <a:off x="1619672" y="627687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000" dirty="0">
                <a:solidFill>
                  <a:srgbClr val="0070C0"/>
                </a:solidFill>
              </a:rPr>
              <a:t>91% </a:t>
            </a:r>
            <a:r>
              <a:rPr lang="ru-RU" sz="3000" dirty="0" smtClean="0">
                <a:solidFill>
                  <a:srgbClr val="0070C0"/>
                </a:solidFill>
              </a:rPr>
              <a:t>возьмут столько же или более отпусков в последующие 3 года 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A17504EF-2DCF-4F47-B04C-A006AE7F4BC5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15571198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18">
            <a:extLst>
              <a:ext uri="{FF2B5EF4-FFF2-40B4-BE49-F238E27FC236}">
                <a16:creationId xmlns:a16="http://schemas.microsoft.com/office/drawing/2014/main" xmlns="" id="{6332B414-BE44-4C51-9661-527A66350AC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1932019"/>
              </p:ext>
            </p:extLst>
          </p:nvPr>
        </p:nvGraphicFramePr>
        <p:xfrm>
          <a:off x="755576" y="1429067"/>
          <a:ext cx="7632848" cy="4448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4E22E45-3A16-45B6-AED9-23E345685C9A}"/>
              </a:ext>
            </a:extLst>
          </p:cNvPr>
          <p:cNvSpPr txBox="1"/>
          <p:nvPr/>
        </p:nvSpPr>
        <p:spPr>
          <a:xfrm>
            <a:off x="1835696" y="684635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Количество отпусков в год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0B1A3178-3785-493A-A1A0-84B694D8CC12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5473738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19">
            <a:extLst>
              <a:ext uri="{FF2B5EF4-FFF2-40B4-BE49-F238E27FC236}">
                <a16:creationId xmlns:a16="http://schemas.microsoft.com/office/drawing/2014/main" xmlns="" id="{9157A741-76ED-4A35-8335-EBD8EBBF22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08686802"/>
              </p:ext>
            </p:extLst>
          </p:nvPr>
        </p:nvGraphicFramePr>
        <p:xfrm>
          <a:off x="683568" y="1429067"/>
          <a:ext cx="7776864" cy="4376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74228A3-7CE4-4787-8480-B17581B7CF26}"/>
              </a:ext>
            </a:extLst>
          </p:cNvPr>
          <p:cNvSpPr txBox="1"/>
          <p:nvPr/>
        </p:nvSpPr>
        <p:spPr>
          <a:xfrm>
            <a:off x="2051720" y="307582"/>
            <a:ext cx="57606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Период бронирования - </a:t>
            </a:r>
          </a:p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до отпуска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4F53153B-92E0-40E6-B72A-03657115EAE0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04424452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24">
            <a:extLst>
              <a:ext uri="{FF2B5EF4-FFF2-40B4-BE49-F238E27FC236}">
                <a16:creationId xmlns:a16="http://schemas.microsoft.com/office/drawing/2014/main" xmlns="" id="{053A5795-F3E3-477D-B977-80330605D4B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16101881"/>
              </p:ext>
            </p:extLst>
          </p:nvPr>
        </p:nvGraphicFramePr>
        <p:xfrm>
          <a:off x="467544" y="1124745"/>
          <a:ext cx="8136904" cy="48966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8C213023-C0B5-41A6-A587-223CB91A9677}"/>
              </a:ext>
            </a:extLst>
          </p:cNvPr>
          <p:cNvSpPr txBox="1"/>
          <p:nvPr/>
        </p:nvSpPr>
        <p:spPr>
          <a:xfrm>
            <a:off x="1619673" y="285705"/>
            <a:ext cx="734481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Наиболее популярные источники информации по принятию решений по отпуску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3CA86D49-DEEA-4BC6-A4F8-B6A5620565A1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322001418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14">
            <a:extLst>
              <a:ext uri="{FF2B5EF4-FFF2-40B4-BE49-F238E27FC236}">
                <a16:creationId xmlns:a16="http://schemas.microsoft.com/office/drawing/2014/main" xmlns="" id="{D93F7CCD-B0EA-4346-A0AF-15BA296E2A5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069032"/>
              </p:ext>
            </p:extLst>
          </p:nvPr>
        </p:nvGraphicFramePr>
        <p:xfrm>
          <a:off x="683568" y="1429067"/>
          <a:ext cx="7632848" cy="4448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C4941D29-85EB-4C11-8D6A-C9AC54CE8EA4}"/>
              </a:ext>
            </a:extLst>
          </p:cNvPr>
          <p:cNvSpPr txBox="1"/>
          <p:nvPr/>
        </p:nvSpPr>
        <p:spPr>
          <a:xfrm>
            <a:off x="2051720" y="472896"/>
            <a:ext cx="5760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Каналы бронирования, использованные за последние 12 месяцев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320CB98-771E-4E95-9FA0-5251F6EDF6DB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36395556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15">
            <a:extLst>
              <a:ext uri="{FF2B5EF4-FFF2-40B4-BE49-F238E27FC236}">
                <a16:creationId xmlns:a16="http://schemas.microsoft.com/office/drawing/2014/main" xmlns="" id="{95222CCB-CEF4-47F0-A5A3-ABF072AD72F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93820987"/>
              </p:ext>
            </p:extLst>
          </p:nvPr>
        </p:nvGraphicFramePr>
        <p:xfrm>
          <a:off x="467544" y="1042068"/>
          <a:ext cx="8280920" cy="49072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E720F478-D894-488E-BEB6-70F0C4288587}"/>
              </a:ext>
            </a:extLst>
          </p:cNvPr>
          <p:cNvSpPr txBox="1"/>
          <p:nvPr/>
        </p:nvSpPr>
        <p:spPr>
          <a:xfrm>
            <a:off x="1491879" y="534236"/>
            <a:ext cx="74168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Почему бронирование происходит с туроператорами</a:t>
            </a:r>
            <a:r>
              <a:rPr lang="en-GB" sz="3000" dirty="0" smtClean="0">
                <a:solidFill>
                  <a:srgbClr val="0070C0"/>
                </a:solidFill>
              </a:rPr>
              <a:t>?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7190F83-EC45-4E72-8798-0C93DD6F72CE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12735500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Chart25">
            <a:extLst>
              <a:ext uri="{FF2B5EF4-FFF2-40B4-BE49-F238E27FC236}">
                <a16:creationId xmlns:a16="http://schemas.microsoft.com/office/drawing/2014/main" xmlns="" id="{A2225B36-421B-4DBD-8F20-19520AE103E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4027258"/>
              </p:ext>
            </p:extLst>
          </p:nvPr>
        </p:nvGraphicFramePr>
        <p:xfrm>
          <a:off x="611560" y="1429067"/>
          <a:ext cx="7920880" cy="44482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78EA5761-C1AC-4B47-89A3-4B24C47AEEC5}"/>
              </a:ext>
            </a:extLst>
          </p:cNvPr>
          <p:cNvSpPr txBox="1"/>
          <p:nvPr/>
        </p:nvSpPr>
        <p:spPr>
          <a:xfrm>
            <a:off x="1691680" y="458117"/>
            <a:ext cx="633670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Каналы связи с туристами</a:t>
            </a:r>
            <a:endParaRPr lang="en-GB" sz="3000" dirty="0">
              <a:solidFill>
                <a:srgbClr val="0070C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364905A8-FBA4-4742-AC93-32BA002B79A4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16154435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3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877272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Organization Chart 29"/>
          <p:cNvGrpSpPr>
            <a:grpSpLocks noChangeAspect="1"/>
          </p:cNvGrpSpPr>
          <p:nvPr/>
        </p:nvGrpSpPr>
        <p:grpSpPr bwMode="auto">
          <a:xfrm>
            <a:off x="343350" y="188913"/>
            <a:ext cx="8549825" cy="5327650"/>
            <a:chOff x="1453" y="2230"/>
            <a:chExt cx="12959" cy="3003"/>
          </a:xfrm>
        </p:grpSpPr>
        <p:cxnSp>
          <p:nvCxnSpPr>
            <p:cNvPr id="1028" name="_s1028"/>
            <p:cNvCxnSpPr>
              <a:cxnSpLocks noChangeShapeType="1"/>
              <a:stCxn id="10" idx="0"/>
              <a:endCxn id="5" idx="2"/>
            </p:cNvCxnSpPr>
            <p:nvPr/>
          </p:nvCxnSpPr>
          <p:spPr bwMode="auto">
            <a:xfrm rot="16200000" flipV="1">
              <a:off x="10386" y="1583"/>
              <a:ext cx="375" cy="5423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9" name="_s1029"/>
            <p:cNvCxnSpPr>
              <a:cxnSpLocks noChangeShapeType="1"/>
              <a:stCxn id="9" idx="0"/>
              <a:endCxn id="5" idx="2"/>
            </p:cNvCxnSpPr>
            <p:nvPr/>
          </p:nvCxnSpPr>
          <p:spPr bwMode="auto">
            <a:xfrm rot="16200000" flipV="1">
              <a:off x="9071" y="2898"/>
              <a:ext cx="375" cy="2794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1" name="_s1031"/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5400000" flipH="1" flipV="1">
              <a:off x="6442" y="3062"/>
              <a:ext cx="375" cy="2465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2" name="_s1032"/>
            <p:cNvCxnSpPr>
              <a:cxnSpLocks noChangeShapeType="1"/>
              <a:stCxn id="6" idx="0"/>
              <a:endCxn id="5" idx="2"/>
            </p:cNvCxnSpPr>
            <p:nvPr/>
          </p:nvCxnSpPr>
          <p:spPr bwMode="auto">
            <a:xfrm rot="5400000" flipH="1" flipV="1">
              <a:off x="5034" y="1654"/>
              <a:ext cx="375" cy="5282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3" name="_s1033"/>
            <p:cNvCxnSpPr>
              <a:cxnSpLocks noChangeShapeType="1"/>
            </p:cNvCxnSpPr>
            <p:nvPr/>
          </p:nvCxnSpPr>
          <p:spPr bwMode="auto">
            <a:xfrm rot="16200000" flipV="1">
              <a:off x="6442" y="1996"/>
              <a:ext cx="375" cy="2466"/>
            </a:xfrm>
            <a:prstGeom prst="bentConnector3">
              <a:avLst>
                <a:gd name="adj1" fmla="val 50000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34" name="_s1034"/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3894" y="1855"/>
              <a:ext cx="375" cy="2628"/>
            </a:xfrm>
            <a:prstGeom prst="bentConnector3">
              <a:avLst>
                <a:gd name="adj1" fmla="val 17185"/>
              </a:avLst>
            </a:prstGeom>
            <a:noFill/>
            <a:ln w="28575">
              <a:solidFill>
                <a:srgbClr val="80808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" name="_s1035"/>
            <p:cNvSpPr>
              <a:spLocks noChangeArrowheads="1"/>
            </p:cNvSpPr>
            <p:nvPr/>
          </p:nvSpPr>
          <p:spPr bwMode="auto">
            <a:xfrm>
              <a:off x="4269" y="2230"/>
              <a:ext cx="2254" cy="751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9999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800" b="1" i="0" u="none" strike="noStrike" cap="none" normalizeH="0" baseline="0" dirty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   </a:t>
              </a:r>
              <a:r>
                <a:rPr kumimoji="0" lang="ru-RU" altLang="en-US" sz="18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Туризм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" name="_s1036"/>
            <p:cNvSpPr>
              <a:spLocks noChangeArrowheads="1"/>
            </p:cNvSpPr>
            <p:nvPr/>
          </p:nvSpPr>
          <p:spPr bwMode="auto">
            <a:xfrm>
              <a:off x="1640" y="3356"/>
              <a:ext cx="2254" cy="751"/>
            </a:xfrm>
            <a:prstGeom prst="rect">
              <a:avLst/>
            </a:prstGeom>
            <a:gradFill rotWithShape="0">
              <a:gsLst>
                <a:gs pos="5000">
                  <a:schemeClr val="bg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206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200064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МАССОВЫЙ ТУРИЗМ</a:t>
              </a:r>
              <a:endParaRPr kumimoji="0" lang="en-GB" altLang="en-US" sz="1300" b="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5" name="_s1037"/>
            <p:cNvSpPr>
              <a:spLocks noChangeArrowheads="1"/>
            </p:cNvSpPr>
            <p:nvPr/>
          </p:nvSpPr>
          <p:spPr bwMode="auto">
            <a:xfrm>
              <a:off x="6735" y="3356"/>
              <a:ext cx="2254" cy="751"/>
            </a:xfrm>
            <a:prstGeom prst="rect">
              <a:avLst/>
            </a:prstGeom>
            <a:gradFill rotWithShape="0">
              <a:gsLst>
                <a:gs pos="0">
                  <a:schemeClr val="bg2">
                    <a:lumMod val="40000"/>
                    <a:lumOff val="60000"/>
                  </a:schemeClr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206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300" b="1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Специализи-рованный</a:t>
              </a:r>
              <a:r>
                <a:rPr kumimoji="0" lang="ru-RU" altLang="en-US" sz="13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 или «</a:t>
              </a:r>
              <a:r>
                <a:rPr kumimoji="0" lang="ru-RU" altLang="en-US" sz="1300" b="1" i="0" u="none" strike="noStrike" cap="none" normalizeH="0" baseline="0" dirty="0" err="1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нишевый</a:t>
              </a:r>
              <a:r>
                <a:rPr lang="ru-RU" altLang="en-US" sz="1300" b="1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» туризм</a:t>
              </a:r>
              <a:endParaRPr kumimoji="0" lang="en-GB" altLang="en-US" sz="13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GB" altLang="en-US" sz="1300" b="1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TOURISM</a:t>
              </a:r>
              <a:endParaRPr kumimoji="0" lang="en-GB" altLang="en-US" sz="13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_s1038"/>
            <p:cNvSpPr>
              <a:spLocks noChangeArrowheads="1"/>
            </p:cNvSpPr>
            <p:nvPr/>
          </p:nvSpPr>
          <p:spPr bwMode="auto">
            <a:xfrm>
              <a:off x="1453" y="4482"/>
              <a:ext cx="2254" cy="75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GB" altLang="en-US" sz="1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altLang="en-US" sz="1000" b="1" i="0" u="none" strike="noStrike" cap="none" normalizeH="0" baseline="0" dirty="0" smtClean="0">
                  <a:ln>
                    <a:noFill/>
                  </a:ln>
                  <a:solidFill>
                    <a:srgbClr val="002060"/>
                  </a:solidFill>
                  <a:effectLst/>
                  <a:latin typeface="Arial" panose="020B0604020202020204" pitchFamily="34" charset="0"/>
                </a:rPr>
                <a:t>Культурный</a:t>
              </a:r>
              <a:endParaRPr kumimoji="0" lang="en-GB" altLang="en-US" sz="10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Наследие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племена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религия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образование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генеалогия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исследования</a:t>
              </a:r>
              <a:endParaRPr kumimoji="0" lang="en-GB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_s1039"/>
            <p:cNvSpPr>
              <a:spLocks noChangeArrowheads="1"/>
            </p:cNvSpPr>
            <p:nvPr/>
          </p:nvSpPr>
          <p:spPr bwMode="auto">
            <a:xfrm>
              <a:off x="4270" y="4482"/>
              <a:ext cx="2253" cy="75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b="1" dirty="0">
                  <a:solidFill>
                    <a:srgbClr val="002060"/>
                  </a:solidFill>
                  <a:latin typeface="Arial" panose="020B0604020202020204" pitchFamily="34" charset="0"/>
                </a:rPr>
                <a:t>ЭКОЛОГИЧЕСКИЙ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Природа / Дикая природа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экотуризм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приключение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высокогорный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err="1" smtClean="0">
                  <a:solidFill>
                    <a:srgbClr val="002060"/>
                  </a:solidFill>
                  <a:latin typeface="Arial" panose="020B0604020202020204" pitchFamily="34" charset="0"/>
                </a:rPr>
                <a:t>гео</a:t>
              </a: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-туризм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береговой</a:t>
              </a:r>
              <a:endParaRPr kumimoji="0" lang="en-GB" altLang="en-US" sz="18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_s1040"/>
            <p:cNvSpPr>
              <a:spLocks noChangeArrowheads="1"/>
            </p:cNvSpPr>
            <p:nvPr/>
          </p:nvSpPr>
          <p:spPr bwMode="auto">
            <a:xfrm>
              <a:off x="6899" y="4482"/>
              <a:ext cx="2254" cy="75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b="1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СЕЛЬСКИЙ</a:t>
              </a:r>
              <a:endParaRPr lang="ru-RU" altLang="en-US" sz="1000" b="1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Фермы/усадьбы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Кемпинг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Вино/Гастрономия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спорт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Фестивали / События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Искусство и Ремесло</a:t>
              </a:r>
              <a:endParaRPr kumimoji="0" lang="en-GB" altLang="en-US" sz="18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9" name="_s1041"/>
            <p:cNvSpPr>
              <a:spLocks noChangeArrowheads="1"/>
            </p:cNvSpPr>
            <p:nvPr/>
          </p:nvSpPr>
          <p:spPr bwMode="auto">
            <a:xfrm>
              <a:off x="9529" y="4482"/>
              <a:ext cx="2253" cy="75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000000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b="1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Городской</a:t>
              </a:r>
              <a:endParaRPr lang="ru-RU" altLang="en-US" sz="1000" b="1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Бизнес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Конференции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выставки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спорт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Галереи / Музеи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Изобразительное искусство</a:t>
              </a:r>
              <a:endParaRPr kumimoji="0" lang="en-GB" altLang="en-US" sz="18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_s1042"/>
            <p:cNvSpPr>
              <a:spLocks noChangeArrowheads="1"/>
            </p:cNvSpPr>
            <p:nvPr/>
          </p:nvSpPr>
          <p:spPr bwMode="auto">
            <a:xfrm>
              <a:off x="12158" y="4482"/>
              <a:ext cx="2254" cy="751"/>
            </a:xfrm>
            <a:prstGeom prst="rect">
              <a:avLst/>
            </a:prstGeom>
            <a:gradFill rotWithShape="0">
              <a:gsLst>
                <a:gs pos="0">
                  <a:srgbClr val="FFFFFF"/>
                </a:gs>
                <a:gs pos="100000">
                  <a:srgbClr val="FFFFFF"/>
                </a:gs>
              </a:gsLst>
              <a:path path="rect">
                <a:fillToRect l="100000" b="100000"/>
              </a:path>
            </a:gradFill>
            <a:ln w="9525">
              <a:solidFill>
                <a:srgbClr val="200064"/>
              </a:solidFill>
              <a:miter lim="800000"/>
              <a:headEnd/>
              <a:tailEnd/>
            </a:ln>
            <a:effectLst>
              <a:outerShdw dist="63500" dir="19387806" algn="ctr" rotWithShape="0">
                <a:srgbClr val="002060"/>
              </a:outerShdw>
            </a:effectLst>
          </p:spPr>
          <p:txBody>
            <a:bodyPr vert="horz" wrap="squar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b="1" dirty="0">
                  <a:solidFill>
                    <a:srgbClr val="002060"/>
                  </a:solidFill>
                  <a:latin typeface="Arial" panose="020B0604020202020204" pitchFamily="34" charset="0"/>
                </a:rPr>
                <a:t>ДРУГОЙ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фотография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малые круизы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волонтерский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т</a:t>
              </a: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емные истории/ужасы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>
                  <a:solidFill>
                    <a:srgbClr val="002060"/>
                  </a:solidFill>
                  <a:latin typeface="Arial" panose="020B0604020202020204" pitchFamily="34" charset="0"/>
                </a:rPr>
                <a:t>молодежь</a:t>
              </a: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транспорт</a:t>
              </a:r>
              <a:endParaRPr lang="ru-RU" altLang="en-US" sz="1000" dirty="0">
                <a:solidFill>
                  <a:srgbClr val="002060"/>
                </a:solidFill>
                <a:latin typeface="Arial" panose="020B0604020202020204" pitchFamily="34" charset="0"/>
              </a:endParaRPr>
            </a:p>
            <a:p>
              <a:pPr lvl="0"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lang="ru-RU" altLang="en-US" sz="1000" dirty="0" smtClean="0">
                  <a:solidFill>
                    <a:srgbClr val="002060"/>
                  </a:solidFill>
                  <a:latin typeface="Arial" panose="020B0604020202020204" pitchFamily="34" charset="0"/>
                </a:rPr>
                <a:t>оздоровление</a:t>
              </a:r>
              <a:endParaRPr kumimoji="0" lang="en-GB" altLang="en-US" sz="1800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19" name="Picture 18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6F4A73DA-8A4F-4950-8945-3F7915EEF00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11152" y="416043"/>
            <a:ext cx="76328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Интерес туристов на специализации </a:t>
            </a:r>
            <a:endParaRPr lang="en-GB" sz="3000" dirty="0">
              <a:solidFill>
                <a:srgbClr val="0070C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275" y="6210300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:a16="http://schemas.microsoft.com/office/drawing/2014/main" xmlns="" id="{8953D1BE-DD91-4816-BE2A-844FD4B8A4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  <p:graphicFrame>
        <p:nvGraphicFramePr>
          <p:cNvPr id="8" name="Chart26">
            <a:extLst>
              <a:ext uri="{FF2B5EF4-FFF2-40B4-BE49-F238E27FC236}">
                <a16:creationId xmlns:a16="http://schemas.microsoft.com/office/drawing/2014/main" xmlns="" id="{324710A4-2E55-4C7D-A559-D4441C6EABC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0072427"/>
              </p:ext>
            </p:extLst>
          </p:nvPr>
        </p:nvGraphicFramePr>
        <p:xfrm>
          <a:off x="251521" y="1033612"/>
          <a:ext cx="8413948" cy="505968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9" name="Picture 8">
            <a:extLst>
              <a:ext uri="{FF2B5EF4-FFF2-40B4-BE49-F238E27FC236}">
                <a16:creationId xmlns:a16="http://schemas.microsoft.com/office/drawing/2014/main" xmlns="" id="{7AA41062-EF62-4E2E-8522-86EEEF794D6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F73BE10E-EF58-4E4E-A217-54AD063AF319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36990037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203848" y="340406"/>
            <a:ext cx="403244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Стиль путешествий</a:t>
            </a:r>
            <a:endParaRPr lang="en-GB" sz="3000" dirty="0">
              <a:solidFill>
                <a:srgbClr val="0070C0"/>
              </a:solidFill>
            </a:endParaRPr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:a16="http://schemas.microsoft.com/office/drawing/2014/main" xmlns="" id="{00A9A5DE-FEE3-4330-B32C-69D6A2D6B0F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  <p:graphicFrame>
        <p:nvGraphicFramePr>
          <p:cNvPr id="10" name="Chart27">
            <a:extLst>
              <a:ext uri="{FF2B5EF4-FFF2-40B4-BE49-F238E27FC236}">
                <a16:creationId xmlns:a16="http://schemas.microsoft.com/office/drawing/2014/main" xmlns="" id="{A5D8EC0A-A306-4464-A44F-B806236A875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04251499"/>
              </p:ext>
            </p:extLst>
          </p:nvPr>
        </p:nvGraphicFramePr>
        <p:xfrm>
          <a:off x="323528" y="1187339"/>
          <a:ext cx="8352928" cy="51219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5268760C-07EB-4D2D-B427-C3095D7F192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D09A2573-E8B5-46ED-A2C8-62884041F281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9998729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555776" y="395975"/>
            <a:ext cx="597666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000" dirty="0" smtClean="0">
                <a:solidFill>
                  <a:srgbClr val="0070C0"/>
                </a:solidFill>
              </a:rPr>
              <a:t>Популярные направления</a:t>
            </a:r>
            <a:endParaRPr lang="en-GB" sz="3000" dirty="0">
              <a:solidFill>
                <a:srgbClr val="0070C0"/>
              </a:solidFill>
            </a:endParaRP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:a16="http://schemas.microsoft.com/office/drawing/2014/main" xmlns="" id="{CAA9B7D7-FF38-4658-83D9-A70E00C23C2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2FA52832-5771-48FD-A7BD-2B4FADC2309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512" y="1125152"/>
            <a:ext cx="8712968" cy="460810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651DF4BA-0F40-48AA-A220-D4B4BB03A63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61A12CF0-6DC9-4E3B-9B33-51D27F94B68C}"/>
              </a:ext>
            </a:extLst>
          </p:cNvPr>
          <p:cNvSpPr/>
          <p:nvPr/>
        </p:nvSpPr>
        <p:spPr>
          <a:xfrm>
            <a:off x="7350899" y="39484"/>
            <a:ext cx="1760418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000" dirty="0">
                <a:solidFill>
                  <a:srgbClr val="0070C0"/>
                </a:solidFill>
              </a:rPr>
              <a:t>(AITO Travel Insights 2018)</a:t>
            </a:r>
          </a:p>
        </p:txBody>
      </p:sp>
    </p:spTree>
    <p:extLst>
      <p:ext uri="{BB962C8B-B14F-4D97-AF65-F5344CB8AC3E}">
        <p14:creationId xmlns:p14="http://schemas.microsoft.com/office/powerpoint/2010/main" val="47988989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0A336A07-5DF0-4133-B763-A3D83317A23D}"/>
              </a:ext>
            </a:extLst>
          </p:cNvPr>
          <p:cNvSpPr txBox="1"/>
          <p:nvPr/>
        </p:nvSpPr>
        <p:spPr>
          <a:xfrm>
            <a:off x="1682016" y="333723"/>
            <a:ext cx="61926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>
                <a:solidFill>
                  <a:srgbClr val="0070C0"/>
                </a:solidFill>
              </a:rPr>
              <a:t>Торговля из третьих стран</a:t>
            </a:r>
            <a:endParaRPr lang="en-GB" sz="3200" dirty="0">
              <a:solidFill>
                <a:srgbClr val="0070C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2CE60E-C989-4DD7-8760-B9132F44B019}"/>
              </a:ext>
            </a:extLst>
          </p:cNvPr>
          <p:cNvSpPr txBox="1"/>
          <p:nvPr/>
        </p:nvSpPr>
        <p:spPr>
          <a:xfrm>
            <a:off x="804627" y="1196752"/>
            <a:ext cx="7560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70C0"/>
                </a:solidFill>
              </a:rPr>
              <a:t>Определение: Любая компания за пределами </a:t>
            </a:r>
            <a:r>
              <a:rPr lang="ru-RU" dirty="0" smtClean="0">
                <a:solidFill>
                  <a:srgbClr val="0070C0"/>
                </a:solidFill>
              </a:rPr>
              <a:t>Европейской экономической зоны, </a:t>
            </a:r>
            <a:r>
              <a:rPr lang="ru-RU" dirty="0">
                <a:solidFill>
                  <a:srgbClr val="0070C0"/>
                </a:solidFill>
              </a:rPr>
              <a:t>которая продает туристические услуги потребителям в Великобритании без необходимых британских лицензий и страховых полисов. Это тоже общеевропейская директива.</a:t>
            </a:r>
          </a:p>
          <a:p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Как это влияет на </a:t>
            </a:r>
            <a:r>
              <a:rPr lang="ru-RU" dirty="0" smtClean="0">
                <a:solidFill>
                  <a:srgbClr val="0070C0"/>
                </a:solidFill>
              </a:rPr>
              <a:t>Национальные туристические офисы, </a:t>
            </a:r>
            <a:r>
              <a:rPr lang="ru-RU" dirty="0">
                <a:solidFill>
                  <a:srgbClr val="0070C0"/>
                </a:solidFill>
              </a:rPr>
              <a:t>представленные в Великобритании?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</a:rPr>
              <a:t>Правило 33 PTR гласит, что ответственность может лежать на третьей стороне, кроме организатора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>
                <a:solidFill>
                  <a:srgbClr val="0070C0"/>
                </a:solidFill>
              </a:rPr>
              <a:t>Это означает, что если </a:t>
            </a:r>
            <a:r>
              <a:rPr lang="ru-RU" dirty="0" smtClean="0">
                <a:solidFill>
                  <a:srgbClr val="0070C0"/>
                </a:solidFill>
              </a:rPr>
              <a:t>НТО размещает </a:t>
            </a:r>
            <a:r>
              <a:rPr lang="ru-RU" dirty="0">
                <a:solidFill>
                  <a:srgbClr val="0070C0"/>
                </a:solidFill>
              </a:rPr>
              <a:t>поставщика туристических услуг на </a:t>
            </a:r>
            <a:r>
              <a:rPr lang="ru-RU" dirty="0" smtClean="0">
                <a:solidFill>
                  <a:srgbClr val="0070C0"/>
                </a:solidFill>
              </a:rPr>
              <a:t>своем стенде </a:t>
            </a:r>
            <a:r>
              <a:rPr lang="ru-RU" dirty="0">
                <a:solidFill>
                  <a:srgbClr val="0070C0"/>
                </a:solidFill>
              </a:rPr>
              <a:t>на </a:t>
            </a:r>
            <a:r>
              <a:rPr lang="ru-RU" dirty="0" smtClean="0">
                <a:solidFill>
                  <a:srgbClr val="0070C0"/>
                </a:solidFill>
              </a:rPr>
              <a:t>выставке</a:t>
            </a:r>
            <a:r>
              <a:rPr lang="ru-RU" dirty="0">
                <a:solidFill>
                  <a:srgbClr val="0070C0"/>
                </a:solidFill>
              </a:rPr>
              <a:t>, вы, скорее всего, нарушите PTR </a:t>
            </a:r>
            <a:r>
              <a:rPr lang="ru-RU" dirty="0" smtClean="0">
                <a:solidFill>
                  <a:srgbClr val="0070C0"/>
                </a:solidFill>
              </a:rPr>
              <a:t>вместе с поставщиком </a:t>
            </a:r>
            <a:r>
              <a:rPr lang="ru-RU" dirty="0">
                <a:solidFill>
                  <a:srgbClr val="0070C0"/>
                </a:solidFill>
              </a:rPr>
              <a:t>туристических услуг.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>
                <a:solidFill>
                  <a:srgbClr val="0070C0"/>
                </a:solidFill>
              </a:rPr>
              <a:t>Это </a:t>
            </a:r>
            <a:r>
              <a:rPr lang="ru-RU" dirty="0">
                <a:solidFill>
                  <a:srgbClr val="0070C0"/>
                </a:solidFill>
              </a:rPr>
              <a:t>означает продажу или предложение к продаже туристических услуг без необходимых британских лицензий</a:t>
            </a:r>
            <a:r>
              <a:rPr lang="ru-RU" dirty="0" smtClean="0">
                <a:solidFill>
                  <a:srgbClr val="0070C0"/>
                </a:solidFill>
              </a:rPr>
              <a:t>.</a:t>
            </a:r>
            <a:endParaRPr lang="en-GB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07282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6063C5D6-B032-4E3E-ADCF-ABB98F2350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0"/>
            <a:ext cx="1384375" cy="1042068"/>
          </a:xfrm>
          <a:prstGeom prst="rect">
            <a:avLst/>
          </a:prstGeom>
        </p:spPr>
      </p:pic>
      <p:pic>
        <p:nvPicPr>
          <p:cNvPr id="3" name="Picture 4">
            <a:extLst>
              <a:ext uri="{FF2B5EF4-FFF2-40B4-BE49-F238E27FC236}">
                <a16:creationId xmlns:a16="http://schemas.microsoft.com/office/drawing/2014/main" xmlns="" id="{A1CF5F5A-5336-4A65-9CEA-FCDB674EF6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7C2CE60E-C989-4DD7-8760-B9132F44B019}"/>
              </a:ext>
            </a:extLst>
          </p:cNvPr>
          <p:cNvSpPr txBox="1"/>
          <p:nvPr/>
        </p:nvSpPr>
        <p:spPr>
          <a:xfrm>
            <a:off x="1115616" y="1484784"/>
            <a:ext cx="756084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>
                <a:solidFill>
                  <a:srgbClr val="0070C0"/>
                </a:solidFill>
              </a:rPr>
              <a:t>AITO Travel Insights 2018</a:t>
            </a: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endParaRPr lang="en-GB" dirty="0">
              <a:solidFill>
                <a:srgbClr val="0070C0"/>
              </a:solidFill>
            </a:endParaRPr>
          </a:p>
          <a:p>
            <a:pPr algn="ctr"/>
            <a:r>
              <a:rPr lang="ru-RU" sz="4000" dirty="0" smtClean="0">
                <a:solidFill>
                  <a:srgbClr val="0070C0"/>
                </a:solidFill>
              </a:rPr>
              <a:t>СПАСИБО!</a:t>
            </a:r>
            <a:endParaRPr lang="en-GB" sz="4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26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74779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627" name="Rectangle 4"/>
          <p:cNvSpPr>
            <a:spLocks noGrp="1" noChangeArrowheads="1"/>
          </p:cNvSpPr>
          <p:nvPr>
            <p:ph type="title"/>
          </p:nvPr>
        </p:nvSpPr>
        <p:spPr>
          <a:xfrm>
            <a:off x="561679" y="446115"/>
            <a:ext cx="8229600" cy="830561"/>
          </a:xfrm>
        </p:spPr>
        <p:txBody>
          <a:bodyPr/>
          <a:lstStyle/>
          <a:p>
            <a:pPr algn="ctr" eaLnBrk="1" hangingPunct="1"/>
            <a:r>
              <a:rPr lang="ru-RU" sz="3600" dirty="0" smtClean="0">
                <a:solidFill>
                  <a:srgbClr val="002060"/>
                </a:solidFill>
              </a:rPr>
              <a:t>Характеристика потребителей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26628" name="Rectangle 5"/>
          <p:cNvSpPr>
            <a:spLocks noGrp="1" noChangeArrowheads="1"/>
          </p:cNvSpPr>
          <p:nvPr>
            <p:ph idx="1"/>
          </p:nvPr>
        </p:nvSpPr>
        <p:spPr>
          <a:xfrm>
            <a:off x="251520" y="1268413"/>
            <a:ext cx="8640960" cy="4608512"/>
          </a:xfrm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800" b="1" dirty="0" smtClean="0"/>
              <a:t>Более </a:t>
            </a:r>
            <a:r>
              <a:rPr lang="ru-RU" sz="1800" b="1" dirty="0" err="1" smtClean="0"/>
              <a:t>психографическое</a:t>
            </a:r>
            <a:r>
              <a:rPr lang="ru-RU" sz="1800" b="1" dirty="0"/>
              <a:t>, чем демографическое</a:t>
            </a:r>
            <a:endParaRPr lang="en-GB" sz="180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800" b="1" dirty="0"/>
              <a:t>Ключевые направления и специализация / ключевые </a:t>
            </a:r>
            <a:r>
              <a:rPr lang="ru-RU" sz="1800" b="1" dirty="0" smtClean="0"/>
              <a:t>факторы в </a:t>
            </a:r>
            <a:r>
              <a:rPr lang="ru-RU" sz="1800" b="1" dirty="0"/>
              <a:t>процессе принятия решений</a:t>
            </a:r>
            <a:endParaRPr lang="en-GB" sz="180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800" b="1" dirty="0"/>
              <a:t>Погружение против пассивного опыта: 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400" dirty="0" smtClean="0"/>
              <a:t>посетители все больше интересуются не только посещением мест, но и открытиями, переживанием, участием, изучением и, в конечном счете, включением в повседневную жизнь в пункте назначения.</a:t>
            </a:r>
            <a:endParaRPr lang="en-GB" sz="1400" dirty="0"/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1800" b="1" dirty="0" smtClean="0"/>
              <a:t>Путешественники, не туристы</a:t>
            </a:r>
            <a:r>
              <a:rPr lang="en-GB" sz="1800" b="1" dirty="0" smtClean="0"/>
              <a:t>:</a:t>
            </a:r>
            <a:r>
              <a:rPr lang="en-GB" sz="1800" dirty="0"/>
              <a:t/>
            </a:r>
            <a:br>
              <a:rPr lang="en-GB" sz="1800" dirty="0"/>
            </a:br>
            <a:r>
              <a:rPr lang="ru-RU" sz="1400" dirty="0"/>
              <a:t>Индивидуалисты, участвующие в группе или соло в поисках </a:t>
            </a:r>
            <a:r>
              <a:rPr lang="ru-RU" sz="1400" dirty="0" smtClean="0"/>
              <a:t>аутентичного/ </a:t>
            </a:r>
            <a:r>
              <a:rPr lang="ru-RU" sz="1400" dirty="0"/>
              <a:t>подлинного опыта</a:t>
            </a:r>
            <a:endParaRPr lang="en-GB" sz="2400" dirty="0"/>
          </a:p>
        </p:txBody>
      </p:sp>
      <p:sp>
        <p:nvSpPr>
          <p:cNvPr id="26629" name="TextBox 5"/>
          <p:cNvSpPr txBox="1">
            <a:spLocks noChangeArrowheads="1"/>
          </p:cNvSpPr>
          <p:nvPr/>
        </p:nvSpPr>
        <p:spPr bwMode="auto">
          <a:xfrm>
            <a:off x="1000125" y="3786188"/>
            <a:ext cx="18415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pic>
        <p:nvPicPr>
          <p:cNvPr id="9" name="Picture 8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87166423-B1C5-409A-AB75-E7708431642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0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8675" name="Rectangle 4"/>
          <p:cNvSpPr>
            <a:spLocks noGrp="1" noChangeArrowheads="1"/>
          </p:cNvSpPr>
          <p:nvPr>
            <p:ph type="title"/>
          </p:nvPr>
        </p:nvSpPr>
        <p:spPr>
          <a:xfrm>
            <a:off x="899592" y="408584"/>
            <a:ext cx="7787208" cy="85725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002060"/>
                </a:solidFill>
              </a:rPr>
              <a:t>ФОКУСНЫЙ интерес </a:t>
            </a:r>
            <a:r>
              <a:rPr lang="en-GB" sz="3600" dirty="0" smtClean="0">
                <a:solidFill>
                  <a:srgbClr val="002060"/>
                </a:solidFill>
              </a:rPr>
              <a:t>- </a:t>
            </a:r>
            <a:r>
              <a:rPr lang="ru-RU" sz="3600" dirty="0" smtClean="0">
                <a:solidFill>
                  <a:srgbClr val="002060"/>
                </a:solidFill>
              </a:rPr>
              <a:t>Маркетинг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28676" name="Rectangle 5"/>
          <p:cNvSpPr>
            <a:spLocks noGrp="1" noChangeArrowheads="1"/>
          </p:cNvSpPr>
          <p:nvPr>
            <p:ph idx="1"/>
          </p:nvPr>
        </p:nvSpPr>
        <p:spPr>
          <a:xfrm>
            <a:off x="251519" y="1265834"/>
            <a:ext cx="8851205" cy="4323405"/>
          </a:xfrm>
          <a:noFill/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Определение сегментов </a:t>
            </a:r>
            <a:r>
              <a:rPr lang="ru-RU" dirty="0"/>
              <a:t>рынка делают маркетинг экономически эффективным и целевым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Известные </a:t>
            </a:r>
            <a:r>
              <a:rPr lang="ru-RU" dirty="0"/>
              <a:t>точки соприкосновения - СМИ, клубы и </a:t>
            </a:r>
            <a:r>
              <a:rPr lang="ru-RU" dirty="0" smtClean="0"/>
              <a:t>т.д.</a:t>
            </a:r>
            <a:endParaRPr lang="ru-RU" dirty="0"/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Потребители </a:t>
            </a:r>
            <a:r>
              <a:rPr lang="ru-RU" dirty="0"/>
              <a:t>являются активными </a:t>
            </a:r>
            <a:r>
              <a:rPr lang="ru-RU" dirty="0" smtClean="0"/>
              <a:t>участниками локальных процессов</a:t>
            </a:r>
            <a:endParaRPr lang="ru-RU" dirty="0"/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Они </a:t>
            </a:r>
            <a:r>
              <a:rPr lang="ru-RU" dirty="0"/>
              <a:t>также </a:t>
            </a:r>
            <a:r>
              <a:rPr lang="ru-RU" dirty="0" smtClean="0"/>
              <a:t>лояльны к повторным путешествиям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Растущий </a:t>
            </a:r>
            <a:r>
              <a:rPr lang="ru-RU" dirty="0"/>
              <a:t>рынок соло-путешествий находит единомышленников и попутчиков</a:t>
            </a:r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Растущий рынок групповых путешествий фокусируется на готовых пакетных предложениях </a:t>
            </a:r>
            <a:endParaRPr lang="ru-RU" dirty="0"/>
          </a:p>
          <a:p>
            <a:pPr>
              <a:lnSpc>
                <a:spcPct val="90000"/>
              </a:lnSpc>
              <a:spcBef>
                <a:spcPts val="1200"/>
              </a:spcBef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/>
              <a:t>Высокая </a:t>
            </a:r>
            <a:r>
              <a:rPr lang="ru-RU" dirty="0"/>
              <a:t>доходность, низкий </a:t>
            </a:r>
            <a:r>
              <a:rPr lang="ru-RU" dirty="0" smtClean="0"/>
              <a:t>урон</a:t>
            </a:r>
            <a:endParaRPr lang="en-GB" sz="2000" dirty="0"/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172CFEC4-7FF7-4CA9-B641-1F1F391BB6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0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9" name="Rectangle 4"/>
          <p:cNvSpPr>
            <a:spLocks noGrp="1" noChangeArrowheads="1"/>
          </p:cNvSpPr>
          <p:nvPr>
            <p:ph type="title"/>
          </p:nvPr>
        </p:nvSpPr>
        <p:spPr>
          <a:xfrm>
            <a:off x="1619673" y="535684"/>
            <a:ext cx="5544616" cy="116112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ru-RU" sz="3600" dirty="0" smtClean="0">
                <a:solidFill>
                  <a:srgbClr val="002060"/>
                </a:solidFill>
              </a:rPr>
              <a:t>ФОКУСНЫЙ интерес </a:t>
            </a:r>
            <a:r>
              <a:rPr lang="en-GB" sz="3600" dirty="0" smtClean="0">
                <a:solidFill>
                  <a:srgbClr val="002060"/>
                </a:solidFill>
              </a:rPr>
              <a:t>- </a:t>
            </a:r>
            <a:r>
              <a:rPr lang="en-GB" sz="3600" dirty="0">
                <a:solidFill>
                  <a:srgbClr val="002060"/>
                </a:solidFill>
              </a:rPr>
              <a:t>PR</a:t>
            </a:r>
          </a:p>
        </p:txBody>
      </p:sp>
      <p:sp>
        <p:nvSpPr>
          <p:cNvPr id="29700" name="Rectangle 5"/>
          <p:cNvSpPr>
            <a:spLocks noGrp="1" noChangeArrowheads="1"/>
          </p:cNvSpPr>
          <p:nvPr>
            <p:ph idx="1"/>
          </p:nvPr>
        </p:nvSpPr>
        <p:spPr>
          <a:xfrm>
            <a:off x="457200" y="1772815"/>
            <a:ext cx="8229600" cy="3311947"/>
          </a:xfrm>
          <a:noFill/>
        </p:spPr>
        <p:txBody>
          <a:bodyPr>
            <a:normAutofit/>
          </a:bodyPr>
          <a:lstStyle/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Планирование </a:t>
            </a:r>
            <a:r>
              <a:rPr lang="ru-RU" dirty="0">
                <a:solidFill>
                  <a:srgbClr val="002060"/>
                </a:solidFill>
              </a:rPr>
              <a:t>и исследования </a:t>
            </a:r>
            <a:r>
              <a:rPr lang="ru-RU" dirty="0" smtClean="0">
                <a:solidFill>
                  <a:srgbClr val="002060"/>
                </a:solidFill>
              </a:rPr>
              <a:t>– основная часть выбора путешествия</a:t>
            </a:r>
            <a:endParaRPr lang="ru-RU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err="1" smtClean="0">
                <a:solidFill>
                  <a:srgbClr val="002060"/>
                </a:solidFill>
              </a:rPr>
              <a:t>Нишевые</a:t>
            </a:r>
            <a:r>
              <a:rPr lang="ru-RU" dirty="0" smtClean="0">
                <a:solidFill>
                  <a:srgbClr val="002060"/>
                </a:solidFill>
              </a:rPr>
              <a:t> </a:t>
            </a:r>
            <a:r>
              <a:rPr lang="ru-RU" dirty="0">
                <a:solidFill>
                  <a:srgbClr val="002060"/>
                </a:solidFill>
              </a:rPr>
              <a:t>туристы жаждут информации</a:t>
            </a: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Важно, что бы турист был заинтересован передавать информацию из </a:t>
            </a:r>
            <a:r>
              <a:rPr lang="ru-RU" dirty="0">
                <a:solidFill>
                  <a:srgbClr val="002060"/>
                </a:solidFill>
              </a:rPr>
              <a:t>уст в </a:t>
            </a:r>
            <a:r>
              <a:rPr lang="ru-RU" dirty="0" smtClean="0">
                <a:solidFill>
                  <a:srgbClr val="002060"/>
                </a:solidFill>
              </a:rPr>
              <a:t>уста</a:t>
            </a:r>
            <a:endParaRPr lang="ru-RU" dirty="0">
              <a:solidFill>
                <a:srgbClr val="002060"/>
              </a:solidFill>
            </a:endParaRPr>
          </a:p>
          <a:p>
            <a:pPr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dirty="0" smtClean="0">
                <a:solidFill>
                  <a:srgbClr val="002060"/>
                </a:solidFill>
              </a:rPr>
              <a:t>Журналисты </a:t>
            </a:r>
            <a:r>
              <a:rPr lang="ru-RU" dirty="0">
                <a:solidFill>
                  <a:srgbClr val="002060"/>
                </a:solidFill>
              </a:rPr>
              <a:t>любят </a:t>
            </a:r>
            <a:r>
              <a:rPr lang="ru-RU" dirty="0" smtClean="0">
                <a:solidFill>
                  <a:srgbClr val="002060"/>
                </a:solidFill>
              </a:rPr>
              <a:t>уникальные истории туристического направления!</a:t>
            </a:r>
            <a:endParaRPr lang="en-GB" sz="2000" dirty="0">
              <a:solidFill>
                <a:srgbClr val="002060"/>
              </a:solidFill>
            </a:endParaRPr>
          </a:p>
        </p:txBody>
      </p:sp>
      <p:pic>
        <p:nvPicPr>
          <p:cNvPr id="6" name="Picture 5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8AD43453-5E66-43E1-AF33-0F27A5E7605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661025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2771" name="Rectangle 4"/>
          <p:cNvSpPr>
            <a:spLocks noGrp="1" noChangeArrowheads="1"/>
          </p:cNvSpPr>
          <p:nvPr>
            <p:ph type="title"/>
          </p:nvPr>
        </p:nvSpPr>
        <p:spPr>
          <a:xfrm>
            <a:off x="662880" y="500816"/>
            <a:ext cx="8229600" cy="1143000"/>
          </a:xfrm>
        </p:spPr>
        <p:txBody>
          <a:bodyPr/>
          <a:lstStyle/>
          <a:p>
            <a:pPr eaLnBrk="1" hangingPunct="1"/>
            <a:r>
              <a:rPr lang="ru-RU" sz="3600" dirty="0" smtClean="0">
                <a:solidFill>
                  <a:srgbClr val="002060"/>
                </a:solidFill>
              </a:rPr>
              <a:t>ОСОБЫЙ ИНТЕРЕС БРИТАНЦЕВ</a:t>
            </a:r>
            <a:endParaRPr lang="en-GB" sz="3600" dirty="0">
              <a:solidFill>
                <a:srgbClr val="002060"/>
              </a:solidFill>
            </a:endParaRPr>
          </a:p>
        </p:txBody>
      </p:sp>
      <p:sp>
        <p:nvSpPr>
          <p:cNvPr id="32772" name="Rectangle 5"/>
          <p:cNvSpPr>
            <a:spLocks noGrp="1" noChangeArrowheads="1"/>
          </p:cNvSpPr>
          <p:nvPr>
            <p:ph idx="1"/>
          </p:nvPr>
        </p:nvSpPr>
        <p:spPr>
          <a:xfrm>
            <a:off x="251520" y="1484784"/>
            <a:ext cx="8784976" cy="3600000"/>
          </a:xfrm>
          <a:noFill/>
        </p:spPr>
        <p:txBody>
          <a:bodyPr>
            <a:normAutofit fontScale="77500" lnSpcReduction="20000"/>
          </a:bodyPr>
          <a:lstStyle/>
          <a:p>
            <a:pPr eaLnBrk="1" hangingPunct="1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2400" dirty="0" smtClean="0">
                <a:solidFill>
                  <a:srgbClr val="002060"/>
                </a:solidFill>
              </a:rPr>
              <a:t>Около 72 млн. британцев за рубеж путешествий в 2017 г.</a:t>
            </a:r>
            <a:endParaRPr lang="en-GB" sz="2400" dirty="0">
              <a:solidFill>
                <a:srgbClr val="002060"/>
              </a:solidFill>
            </a:endParaRPr>
          </a:p>
          <a:p>
            <a:pPr eaLnBrk="1" hangingPunct="1"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</a:rPr>
              <a:t>29% </a:t>
            </a:r>
            <a:r>
              <a:rPr lang="ru-RU" sz="2400" dirty="0" smtClean="0">
                <a:solidFill>
                  <a:srgbClr val="002060"/>
                </a:solidFill>
              </a:rPr>
              <a:t>британцев выбрали специализированные путешествия </a:t>
            </a:r>
            <a:r>
              <a:rPr lang="en-GB" sz="2400" dirty="0" smtClean="0">
                <a:solidFill>
                  <a:srgbClr val="002060"/>
                </a:solidFill>
              </a:rPr>
              <a:t>(15.4</a:t>
            </a:r>
            <a:r>
              <a:rPr lang="ru-RU" sz="2400" dirty="0" smtClean="0">
                <a:solidFill>
                  <a:srgbClr val="002060"/>
                </a:solidFill>
              </a:rPr>
              <a:t>млн.</a:t>
            </a:r>
            <a:r>
              <a:rPr lang="en-GB" sz="2400" dirty="0" smtClean="0">
                <a:solidFill>
                  <a:srgbClr val="002060"/>
                </a:solidFill>
              </a:rPr>
              <a:t>)</a:t>
            </a:r>
            <a:endParaRPr lang="en-GB" sz="2400" dirty="0">
              <a:solidFill>
                <a:srgbClr val="002060"/>
              </a:solidFill>
            </a:endParaRPr>
          </a:p>
          <a:p>
            <a:pPr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en-GB" sz="2400" dirty="0"/>
              <a:t>55% </a:t>
            </a:r>
            <a:r>
              <a:rPr lang="ru-RU" sz="2400" dirty="0" smtClean="0"/>
              <a:t>британского взрослого населения заинтересованы в особых специализированных путешествиях</a:t>
            </a:r>
            <a:r>
              <a:rPr lang="en-GB" sz="2400" dirty="0" smtClean="0"/>
              <a:t> (</a:t>
            </a:r>
            <a:r>
              <a:rPr lang="ru-RU" sz="2400" dirty="0" smtClean="0"/>
              <a:t>около</a:t>
            </a:r>
            <a:r>
              <a:rPr lang="en-GB" sz="2400" dirty="0" smtClean="0"/>
              <a:t> 29</a:t>
            </a:r>
            <a:r>
              <a:rPr lang="ru-RU" sz="2400" dirty="0" smtClean="0"/>
              <a:t> млн.</a:t>
            </a:r>
            <a:r>
              <a:rPr lang="en-GB" sz="2400" dirty="0" smtClean="0"/>
              <a:t> </a:t>
            </a:r>
            <a:r>
              <a:rPr lang="ru-RU" sz="2400" dirty="0" smtClean="0"/>
              <a:t>человек</a:t>
            </a:r>
            <a:r>
              <a:rPr lang="en-GB" sz="2400" dirty="0" smtClean="0"/>
              <a:t>)</a:t>
            </a:r>
            <a:endParaRPr lang="en-GB" sz="2400" dirty="0"/>
          </a:p>
          <a:p>
            <a:pPr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2400" dirty="0"/>
              <a:t>11% опрошенных заявили, что их идеальный отпуск с особым интересом будет посвящен исключительно их хобби или интересу (потенциал рынка 3,2 млн.)</a:t>
            </a:r>
          </a:p>
          <a:p>
            <a:pPr>
              <a:lnSpc>
                <a:spcPct val="120000"/>
              </a:lnSpc>
              <a:buClr>
                <a:srgbClr val="002060"/>
              </a:buClr>
              <a:buFont typeface="Wingdings" panose="05000000000000000000" pitchFamily="2" charset="2"/>
              <a:buChar char="Ø"/>
            </a:pPr>
            <a:r>
              <a:rPr lang="ru-RU" sz="2400" dirty="0" smtClean="0"/>
              <a:t>Население в возрасте, </a:t>
            </a:r>
            <a:r>
              <a:rPr lang="ru-RU" sz="2400" dirty="0"/>
              <a:t>вероятно, будет положительным </a:t>
            </a:r>
            <a:r>
              <a:rPr lang="ru-RU" sz="2400" dirty="0" smtClean="0"/>
              <a:t>драйвером роста </a:t>
            </a:r>
            <a:r>
              <a:rPr lang="ru-RU" sz="2400" dirty="0"/>
              <a:t>для этого рынка </a:t>
            </a:r>
            <a:r>
              <a:rPr lang="ru-RU" sz="2400" dirty="0" smtClean="0"/>
              <a:t>– большое наличие времени </a:t>
            </a:r>
            <a:r>
              <a:rPr lang="ru-RU" sz="2400" dirty="0"/>
              <a:t>и </a:t>
            </a:r>
            <a:r>
              <a:rPr lang="ru-RU" sz="2400" dirty="0" smtClean="0"/>
              <a:t>финансов</a:t>
            </a:r>
            <a:endParaRPr lang="en-GB" sz="2400" dirty="0">
              <a:solidFill>
                <a:srgbClr val="00206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67544" y="5173049"/>
            <a:ext cx="367240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solidFill>
                  <a:srgbClr val="002060"/>
                </a:solidFill>
              </a:rPr>
              <a:t>Source: Mintel 2018 Special Interest Holidays UK Report</a:t>
            </a:r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47CA40E5-3B6C-4C9F-96C7-593EB73E1D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>
            <a:extLst>
              <a:ext uri="{FF2B5EF4-FFF2-40B4-BE49-F238E27FC236}">
                <a16:creationId xmlns="" xmlns:a16="http://schemas.microsoft.com/office/drawing/2014/main" id="{6978A5B1-8381-4844-B4A9-55B66A187AC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679" y="548680"/>
            <a:ext cx="3227505" cy="2429457"/>
          </a:xfrm>
          <a:prstGeom prst="rect">
            <a:avLst/>
          </a:prstGeom>
        </p:spPr>
      </p:pic>
      <p:pic>
        <p:nvPicPr>
          <p:cNvPr id="6" name="Picture 5" descr="A close up of a sign&#10;&#10;Description automatically generated">
            <a:extLst>
              <a:ext uri="{FF2B5EF4-FFF2-40B4-BE49-F238E27FC236}">
                <a16:creationId xmlns="" xmlns:a16="http://schemas.microsoft.com/office/drawing/2014/main" id="{F8FE4B36-9992-420D-ACE9-16FE655DF83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3595475"/>
            <a:ext cx="2286616" cy="1417701"/>
          </a:xfrm>
          <a:prstGeom prst="rect">
            <a:avLst/>
          </a:prstGeom>
        </p:spPr>
      </p:pic>
      <p:pic>
        <p:nvPicPr>
          <p:cNvPr id="11" name="Picture 10" descr="A close up of a sign&#10;&#10;Description automatically generated">
            <a:extLst>
              <a:ext uri="{FF2B5EF4-FFF2-40B4-BE49-F238E27FC236}">
                <a16:creationId xmlns="" xmlns:a16="http://schemas.microsoft.com/office/drawing/2014/main" id="{916610BD-CB03-4DD9-920B-1F2310A6081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6693" y="3524191"/>
            <a:ext cx="2376264" cy="138417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21388"/>
            <a:ext cx="91027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171450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Что такое </a:t>
            </a:r>
            <a:r>
              <a:rPr lang="en-GB" dirty="0" smtClean="0">
                <a:solidFill>
                  <a:srgbClr val="002060"/>
                </a:solidFill>
              </a:rPr>
              <a:t>AITO</a:t>
            </a:r>
            <a:r>
              <a:rPr lang="en-GB" dirty="0">
                <a:solidFill>
                  <a:srgbClr val="002060"/>
                </a:solidFill>
              </a:rPr>
              <a:t>?</a:t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FF0000"/>
                </a:solidFill>
              </a:rPr>
              <a:t/>
            </a:r>
            <a:br>
              <a:rPr lang="en-GB" dirty="0">
                <a:solidFill>
                  <a:srgbClr val="FF0000"/>
                </a:solidFill>
              </a:rPr>
            </a:b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5124" name="Rectangle 5"/>
          <p:cNvSpPr>
            <a:spLocks noGrp="1" noChangeArrowheads="1"/>
          </p:cNvSpPr>
          <p:nvPr>
            <p:ph idx="1"/>
          </p:nvPr>
        </p:nvSpPr>
        <p:spPr>
          <a:xfrm>
            <a:off x="199336" y="1340768"/>
            <a:ext cx="8734300" cy="3816001"/>
          </a:xfrm>
          <a:noFill/>
        </p:spPr>
        <p:txBody>
          <a:bodyPr>
            <a:normAutofit lnSpcReduction="10000"/>
          </a:bodyPr>
          <a:lstStyle/>
          <a:p>
            <a:pPr marL="57150" lvl="1" indent="-342900"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400" dirty="0">
                <a:cs typeface="Arial" pitchFamily="34" charset="0"/>
              </a:rPr>
              <a:t>120 самых разных </a:t>
            </a:r>
            <a:r>
              <a:rPr lang="ru-RU" sz="2400" b="1" dirty="0">
                <a:cs typeface="Arial" pitchFamily="34" charset="0"/>
              </a:rPr>
              <a:t>независимых</a:t>
            </a:r>
            <a:r>
              <a:rPr lang="ru-RU" sz="2400" dirty="0">
                <a:cs typeface="Arial" pitchFamily="34" charset="0"/>
              </a:rPr>
              <a:t> туроператоров, </a:t>
            </a:r>
            <a:r>
              <a:rPr lang="ru-RU" sz="2400" b="1" dirty="0">
                <a:cs typeface="Arial" pitchFamily="34" charset="0"/>
              </a:rPr>
              <a:t>специализирующихся</a:t>
            </a:r>
            <a:r>
              <a:rPr lang="ru-RU" sz="2400" dirty="0">
                <a:cs typeface="Arial" pitchFamily="34" charset="0"/>
              </a:rPr>
              <a:t> по темам или направлениям</a:t>
            </a:r>
          </a:p>
          <a:p>
            <a:pPr marL="57150" lvl="1" indent="-342900"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400" dirty="0" smtClean="0">
                <a:cs typeface="Arial" pitchFamily="34" charset="0"/>
              </a:rPr>
              <a:t>Альянс </a:t>
            </a:r>
            <a:r>
              <a:rPr lang="ru-RU" sz="2400" dirty="0">
                <a:cs typeface="Arial" pitchFamily="34" charset="0"/>
              </a:rPr>
              <a:t>компаний со </a:t>
            </a:r>
            <a:r>
              <a:rPr lang="ru-RU" sz="2400" b="1" dirty="0">
                <a:cs typeface="Arial" pitchFamily="34" charset="0"/>
              </a:rPr>
              <a:t>схожей философией </a:t>
            </a:r>
            <a:r>
              <a:rPr lang="ru-RU" sz="2400" dirty="0">
                <a:cs typeface="Arial" pitchFamily="34" charset="0"/>
              </a:rPr>
              <a:t>и </a:t>
            </a:r>
            <a:r>
              <a:rPr lang="ru-RU" sz="2400" dirty="0" smtClean="0">
                <a:cs typeface="Arial" pitchFamily="34" charset="0"/>
              </a:rPr>
              <a:t>общей проблематикой</a:t>
            </a:r>
            <a:endParaRPr lang="ru-RU" sz="2400" dirty="0">
              <a:cs typeface="Arial" pitchFamily="34" charset="0"/>
            </a:endParaRPr>
          </a:p>
          <a:p>
            <a:pPr marL="57150" lvl="1" indent="-342900"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400" dirty="0" smtClean="0">
                <a:cs typeface="Arial" pitchFamily="34" charset="0"/>
              </a:rPr>
              <a:t>Элитная </a:t>
            </a:r>
            <a:r>
              <a:rPr lang="ru-RU" sz="2400" dirty="0">
                <a:cs typeface="Arial" pitchFamily="34" charset="0"/>
              </a:rPr>
              <a:t>группа </a:t>
            </a:r>
            <a:r>
              <a:rPr lang="ru-RU" sz="2400" b="1" dirty="0" smtClean="0">
                <a:cs typeface="Arial" pitchFamily="34" charset="0"/>
              </a:rPr>
              <a:t>компаний-единомышленников</a:t>
            </a:r>
            <a:r>
              <a:rPr lang="ru-RU" sz="2400" dirty="0">
                <a:cs typeface="Arial" pitchFamily="34" charset="0"/>
              </a:rPr>
              <a:t>, </a:t>
            </a:r>
            <a:r>
              <a:rPr lang="ru-RU" sz="2400" b="1" dirty="0">
                <a:cs typeface="Arial" pitchFamily="34" charset="0"/>
              </a:rPr>
              <a:t>увлеченных</a:t>
            </a:r>
            <a:r>
              <a:rPr lang="ru-RU" sz="2400" dirty="0">
                <a:cs typeface="Arial" pitchFamily="34" charset="0"/>
              </a:rPr>
              <a:t> своим делом и </a:t>
            </a:r>
            <a:r>
              <a:rPr lang="ru-RU" sz="2400" b="1" dirty="0">
                <a:cs typeface="Arial" pitchFamily="34" charset="0"/>
              </a:rPr>
              <a:t>приверженных качеству </a:t>
            </a:r>
            <a:r>
              <a:rPr lang="ru-RU" sz="2400" dirty="0">
                <a:cs typeface="Arial" pitchFamily="34" charset="0"/>
              </a:rPr>
              <a:t>во всех аспектах своей деятельности.</a:t>
            </a:r>
          </a:p>
          <a:p>
            <a:pPr marL="57150" lvl="1" indent="-342900">
              <a:buClr>
                <a:srgbClr val="002060"/>
              </a:buClr>
              <a:buFont typeface="Wingdings" panose="05000000000000000000" pitchFamily="2" charset="2"/>
              <a:buChar char="Ø"/>
              <a:defRPr/>
            </a:pPr>
            <a:r>
              <a:rPr lang="ru-RU" sz="2400" dirty="0" smtClean="0">
                <a:cs typeface="Arial" pitchFamily="34" charset="0"/>
              </a:rPr>
              <a:t>В </a:t>
            </a:r>
            <a:r>
              <a:rPr lang="ru-RU" sz="2400" dirty="0">
                <a:cs typeface="Arial" pitchFamily="34" charset="0"/>
              </a:rPr>
              <a:t>основном </a:t>
            </a:r>
            <a:r>
              <a:rPr lang="ru-RU" sz="2400" dirty="0" smtClean="0">
                <a:cs typeface="Arial" pitchFamily="34" charset="0"/>
              </a:rPr>
              <a:t>торговая, </a:t>
            </a:r>
            <a:r>
              <a:rPr lang="ru-RU" sz="2400" dirty="0">
                <a:cs typeface="Arial" pitchFamily="34" charset="0"/>
              </a:rPr>
              <a:t>а также потребительская ассоциация.</a:t>
            </a:r>
            <a:endParaRPr lang="en-GB" sz="2400" dirty="0"/>
          </a:p>
        </p:txBody>
      </p:sp>
      <p:pic>
        <p:nvPicPr>
          <p:cNvPr id="7" name="Picture 6" descr="A picture containing clipart&#10;&#10;Description automatically generated">
            <a:extLst>
              <a:ext uri="{FF2B5EF4-FFF2-40B4-BE49-F238E27FC236}">
                <a16:creationId xmlns="" xmlns:a16="http://schemas.microsoft.com/office/drawing/2014/main" id="{432C59E8-8A28-4A8E-AEB7-143334FCE46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45271"/>
            <a:ext cx="864096" cy="37442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1_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Slice" id="{0507925B-6AC9-4358-8E18-C330545D08F8}" vid="{13FEC7C6-62A9-40C4-99D2-581AACACAA2F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12310</TotalTime>
  <Words>1055</Words>
  <Application>Microsoft Office PowerPoint</Application>
  <PresentationFormat>Экран (4:3)</PresentationFormat>
  <Paragraphs>328</Paragraphs>
  <Slides>34</Slides>
  <Notes>0</Notes>
  <HiddenSlides>2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34</vt:i4>
      </vt:variant>
    </vt:vector>
  </HeadingPairs>
  <TitlesOfParts>
    <vt:vector size="36" baseType="lpstr">
      <vt:lpstr>Slice</vt:lpstr>
      <vt:lpstr>1_Slice</vt:lpstr>
      <vt:lpstr>Специализированные путешествия</vt:lpstr>
      <vt:lpstr>Что такое  специализированные путешествия?</vt:lpstr>
      <vt:lpstr>Презентация PowerPoint</vt:lpstr>
      <vt:lpstr>Характеристика потребителей</vt:lpstr>
      <vt:lpstr>ФОКУСНЫЙ интерес - Маркетинг</vt:lpstr>
      <vt:lpstr>ФОКУСНЫЙ интерес - PR</vt:lpstr>
      <vt:lpstr>ОСОБЫЙ ИНТЕРЕС БРИТАНЦЕВ</vt:lpstr>
      <vt:lpstr>Презентация PowerPoint</vt:lpstr>
      <vt:lpstr>Что такое AITO?  </vt:lpstr>
      <vt:lpstr>Критерии для получения  членства в AITO</vt:lpstr>
      <vt:lpstr>Презентация PowerPoint</vt:lpstr>
      <vt:lpstr>ТИПОВОЙ ПРОФИЛЬ компаний AITO</vt:lpstr>
      <vt:lpstr>Особенности членов AITO</vt:lpstr>
      <vt:lpstr> БРИТАНСКАЯ  туристическая отрасль </vt:lpstr>
      <vt:lpstr>В чем заинтересованы члены AITO?</vt:lpstr>
      <vt:lpstr>АНАЛИТИЧЕСКИЙ ОБЗОР  AITO 2018</vt:lpstr>
      <vt:lpstr>Презентация PowerPoint</vt:lpstr>
      <vt:lpstr> (AITO Travel Insights 2016)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Kate Kenward</dc:creator>
  <cp:lastModifiedBy>Diplomat4</cp:lastModifiedBy>
  <cp:revision>320</cp:revision>
  <dcterms:created xsi:type="dcterms:W3CDTF">2010-01-29T14:01:57Z</dcterms:created>
  <dcterms:modified xsi:type="dcterms:W3CDTF">2019-03-15T12:57:41Z</dcterms:modified>
</cp:coreProperties>
</file>